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37"/>
  </p:notesMasterIdLst>
  <p:sldIdLst>
    <p:sldId id="863" r:id="rId5"/>
    <p:sldId id="933" r:id="rId6"/>
    <p:sldId id="934" r:id="rId7"/>
    <p:sldId id="276" r:id="rId8"/>
    <p:sldId id="940" r:id="rId9"/>
    <p:sldId id="914" r:id="rId10"/>
    <p:sldId id="935" r:id="rId11"/>
    <p:sldId id="261" r:id="rId12"/>
    <p:sldId id="262" r:id="rId13"/>
    <p:sldId id="263" r:id="rId14"/>
    <p:sldId id="264" r:id="rId15"/>
    <p:sldId id="302" r:id="rId16"/>
    <p:sldId id="267" r:id="rId17"/>
    <p:sldId id="268" r:id="rId18"/>
    <p:sldId id="269" r:id="rId19"/>
    <p:sldId id="270" r:id="rId20"/>
    <p:sldId id="936" r:id="rId21"/>
    <p:sldId id="272" r:id="rId22"/>
    <p:sldId id="913" r:id="rId23"/>
    <p:sldId id="275" r:id="rId24"/>
    <p:sldId id="274" r:id="rId25"/>
    <p:sldId id="909" r:id="rId26"/>
    <p:sldId id="911" r:id="rId27"/>
    <p:sldId id="912" r:id="rId28"/>
    <p:sldId id="910" r:id="rId29"/>
    <p:sldId id="932" r:id="rId30"/>
    <p:sldId id="938" r:id="rId31"/>
    <p:sldId id="931" r:id="rId32"/>
    <p:sldId id="937" r:id="rId33"/>
    <p:sldId id="941" r:id="rId34"/>
    <p:sldId id="942" r:id="rId35"/>
    <p:sldId id="93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 Poh Keam" initials="TPK" lastIdx="1" clrIdx="0">
    <p:extLst>
      <p:ext uri="{19B8F6BF-5375-455C-9EA6-DF929625EA0E}">
        <p15:presenceInfo xmlns:p15="http://schemas.microsoft.com/office/powerpoint/2012/main" userId="S::tan_poh_keam@myrp.edu.sg::6ba791cb-a644-4a90-b603-e1cf59e388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autoAdjust="0"/>
    <p:restoredTop sz="71672" autoAdjust="0"/>
  </p:normalViewPr>
  <p:slideViewPr>
    <p:cSldViewPr snapToGrid="0">
      <p:cViewPr varScale="1">
        <p:scale>
          <a:sx n="74" d="100"/>
          <a:sy n="74" d="100"/>
        </p:scale>
        <p:origin x="2256"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Poh Keam" userId="6ba791cb-a644-4a90-b603-e1cf59e38811" providerId="ADAL" clId="{7FAE2A3C-B44D-1144-BF15-A3F277FF92E4}"/>
    <pc:docChg chg="modSld">
      <pc:chgData name="Tan Poh Keam" userId="6ba791cb-a644-4a90-b603-e1cf59e38811" providerId="ADAL" clId="{7FAE2A3C-B44D-1144-BF15-A3F277FF92E4}" dt="2020-06-15T00:16:53.846" v="62" actId="20577"/>
      <pc:docMkLst>
        <pc:docMk/>
      </pc:docMkLst>
      <pc:sldChg chg="modSp">
        <pc:chgData name="Tan Poh Keam" userId="6ba791cb-a644-4a90-b603-e1cf59e38811" providerId="ADAL" clId="{7FAE2A3C-B44D-1144-BF15-A3F277FF92E4}" dt="2020-06-15T00:14:56.016" v="11" actId="20577"/>
        <pc:sldMkLst>
          <pc:docMk/>
          <pc:sldMk cId="1142398734" sldId="261"/>
        </pc:sldMkLst>
        <pc:spChg chg="mod">
          <ac:chgData name="Tan Poh Keam" userId="6ba791cb-a644-4a90-b603-e1cf59e38811" providerId="ADAL" clId="{7FAE2A3C-B44D-1144-BF15-A3F277FF92E4}" dt="2020-06-15T00:14:56.016" v="11" actId="20577"/>
          <ac:spMkLst>
            <pc:docMk/>
            <pc:sldMk cId="1142398734" sldId="261"/>
            <ac:spMk id="508" creationId="{00000000-0000-0000-0000-000000000000}"/>
          </ac:spMkLst>
        </pc:spChg>
      </pc:sldChg>
      <pc:sldChg chg="modSp">
        <pc:chgData name="Tan Poh Keam" userId="6ba791cb-a644-4a90-b603-e1cf59e38811" providerId="ADAL" clId="{7FAE2A3C-B44D-1144-BF15-A3F277FF92E4}" dt="2020-06-15T00:15:22.126" v="15" actId="20577"/>
        <pc:sldMkLst>
          <pc:docMk/>
          <pc:sldMk cId="1644378247" sldId="264"/>
        </pc:sldMkLst>
        <pc:spChg chg="mod">
          <ac:chgData name="Tan Poh Keam" userId="6ba791cb-a644-4a90-b603-e1cf59e38811" providerId="ADAL" clId="{7FAE2A3C-B44D-1144-BF15-A3F277FF92E4}" dt="2020-06-15T00:15:22.126" v="15" actId="20577"/>
          <ac:spMkLst>
            <pc:docMk/>
            <pc:sldMk cId="1644378247" sldId="264"/>
            <ac:spMk id="523" creationId="{00000000-0000-0000-0000-000000000000}"/>
          </ac:spMkLst>
        </pc:spChg>
      </pc:sldChg>
      <pc:sldChg chg="modSp">
        <pc:chgData name="Tan Poh Keam" userId="6ba791cb-a644-4a90-b603-e1cf59e38811" providerId="ADAL" clId="{7FAE2A3C-B44D-1144-BF15-A3F277FF92E4}" dt="2020-06-15T00:16:53.846" v="62" actId="20577"/>
        <pc:sldMkLst>
          <pc:docMk/>
          <pc:sldMk cId="2471339528" sldId="267"/>
        </pc:sldMkLst>
        <pc:spChg chg="mod">
          <ac:chgData name="Tan Poh Keam" userId="6ba791cb-a644-4a90-b603-e1cf59e38811" providerId="ADAL" clId="{7FAE2A3C-B44D-1144-BF15-A3F277FF92E4}" dt="2020-06-15T00:16:53.846" v="62" actId="20577"/>
          <ac:spMkLst>
            <pc:docMk/>
            <pc:sldMk cId="2471339528" sldId="267"/>
            <ac:spMk id="568" creationId="{00000000-0000-0000-0000-000000000000}"/>
          </ac:spMkLst>
        </pc:spChg>
      </pc:sldChg>
      <pc:sldChg chg="modSp">
        <pc:chgData name="Tan Poh Keam" userId="6ba791cb-a644-4a90-b603-e1cf59e38811" providerId="ADAL" clId="{7FAE2A3C-B44D-1144-BF15-A3F277FF92E4}" dt="2020-06-15T00:13:02.136" v="4" actId="20577"/>
        <pc:sldMkLst>
          <pc:docMk/>
          <pc:sldMk cId="3888027444" sldId="276"/>
        </pc:sldMkLst>
        <pc:spChg chg="mod">
          <ac:chgData name="Tan Poh Keam" userId="6ba791cb-a644-4a90-b603-e1cf59e38811" providerId="ADAL" clId="{7FAE2A3C-B44D-1144-BF15-A3F277FF92E4}" dt="2020-06-15T00:13:02.136" v="4" actId="20577"/>
          <ac:spMkLst>
            <pc:docMk/>
            <pc:sldMk cId="3888027444" sldId="276"/>
            <ac:spMk id="618" creationId="{00000000-0000-0000-0000-000000000000}"/>
          </ac:spMkLst>
        </pc:spChg>
      </pc:sldChg>
      <pc:sldChg chg="modSp">
        <pc:chgData name="Tan Poh Keam" userId="6ba791cb-a644-4a90-b603-e1cf59e38811" providerId="ADAL" clId="{7FAE2A3C-B44D-1144-BF15-A3F277FF92E4}" dt="2020-06-15T00:14:13.223" v="9" actId="20577"/>
        <pc:sldMkLst>
          <pc:docMk/>
          <pc:sldMk cId="776741337" sldId="934"/>
        </pc:sldMkLst>
        <pc:spChg chg="mod">
          <ac:chgData name="Tan Poh Keam" userId="6ba791cb-a644-4a90-b603-e1cf59e38811" providerId="ADAL" clId="{7FAE2A3C-B44D-1144-BF15-A3F277FF92E4}" dt="2020-06-15T00:14:13.223" v="9" actId="20577"/>
          <ac:spMkLst>
            <pc:docMk/>
            <pc:sldMk cId="776741337" sldId="934"/>
            <ac:spMk id="6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64E68-E1CB-4BEC-9EA8-F5DC38A4F66E}" type="datetimeFigureOut">
              <a:rPr lang="en-SG" smtClean="0"/>
              <a:t>15/6/20</a:t>
            </a:fld>
            <a:endParaRPr lang="en-SG"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79D2A-5779-4384-9E1B-C7683D4438AE}" type="slidenum">
              <a:rPr lang="en-SG" smtClean="0"/>
              <a:t>‹#›</a:t>
            </a:fld>
            <a:endParaRPr lang="en-SG" dirty="0"/>
          </a:p>
        </p:txBody>
      </p:sp>
    </p:spTree>
    <p:extLst>
      <p:ext uri="{BB962C8B-B14F-4D97-AF65-F5344CB8AC3E}">
        <p14:creationId xmlns:p14="http://schemas.microsoft.com/office/powerpoint/2010/main" val="32929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ites.northwestern.edu/msia/2018/03/16/movie-recommender-system-based-on-natural-language-process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21" name="Shape 621"/>
          <p:cNvSpPr>
            <a:spLocks noGrp="1"/>
          </p:cNvSpPr>
          <p:nvPr>
            <p:ph type="body" sz="quarter" idx="1"/>
          </p:nvPr>
        </p:nvSpPr>
        <p:spPr>
          <a:prstGeom prst="rect">
            <a:avLst/>
          </a:prstGeom>
        </p:spPr>
        <p:txBody>
          <a:bodyPr/>
          <a:lstStyle/>
          <a:p>
            <a:pPr marL="140367" indent="-140367">
              <a:buSzPct val="100000"/>
              <a:buChar char="•"/>
              <a:defRPr sz="1600"/>
            </a:pPr>
            <a:r>
              <a:rPr lang="en-US" dirty="0"/>
              <a:t>none</a:t>
            </a:r>
            <a:endParaRPr dirty="0"/>
          </a:p>
        </p:txBody>
      </p:sp>
    </p:spTree>
    <p:extLst>
      <p:ext uri="{BB962C8B-B14F-4D97-AF65-F5344CB8AC3E}">
        <p14:creationId xmlns:p14="http://schemas.microsoft.com/office/powerpoint/2010/main" val="3087766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05" name="Shape 505"/>
          <p:cNvSpPr>
            <a:spLocks noGrp="1"/>
          </p:cNvSpPr>
          <p:nvPr>
            <p:ph type="body" sz="quarter" idx="1"/>
          </p:nvPr>
        </p:nvSpPr>
        <p:spPr>
          <a:prstGeom prst="rect">
            <a:avLst/>
          </a:prstGeom>
        </p:spPr>
        <p:txBody>
          <a:bodyPr/>
          <a:lstStyle/>
          <a:p>
            <a:pPr marL="171450" indent="-171450">
              <a:buSzPct val="100000"/>
              <a:buFont typeface="Arial"/>
              <a:buChar char="•"/>
              <a:defRPr sz="1600"/>
            </a:pPr>
            <a:r>
              <a:rPr lang="en-US" dirty="0"/>
              <a:t>In the</a:t>
            </a:r>
            <a:r>
              <a:rPr lang="en-US" baseline="0" dirty="0"/>
              <a:t> phrase “natural language processing”, the “natural language” can refer to either text or speech data. The process of converting either of these into concept space/computer-readable format is NLU. The process of going from the concept space back to either speech or text is natural language generation. </a:t>
            </a:r>
          </a:p>
          <a:p>
            <a:pPr marL="171450" indent="-171450">
              <a:buSzPct val="100000"/>
              <a:buFont typeface="Arial"/>
              <a:buChar char="•"/>
              <a:defRPr sz="1600"/>
            </a:pPr>
            <a:r>
              <a:rPr lang="en-US" baseline="0" dirty="0"/>
              <a:t>The entire process of switching from text to speech through concept space is text-to-speech while the entire process of switching from speech to text through concept space is speech-to-text. </a:t>
            </a:r>
            <a:endParaRPr lang="en-US" dirty="0"/>
          </a:p>
          <a:p>
            <a:pPr marL="171450" indent="-171450">
              <a:buSzPct val="100000"/>
              <a:buFont typeface="Arial"/>
              <a:buChar char="•"/>
              <a:defRPr sz="1600"/>
            </a:pPr>
            <a:endParaRPr dirty="0"/>
          </a:p>
        </p:txBody>
      </p:sp>
    </p:spTree>
    <p:extLst>
      <p:ext uri="{BB962C8B-B14F-4D97-AF65-F5344CB8AC3E}">
        <p14:creationId xmlns:p14="http://schemas.microsoft.com/office/powerpoint/2010/main" val="387740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70" name="Shape 570"/>
          <p:cNvSpPr>
            <a:spLocks noGrp="1"/>
          </p:cNvSpPr>
          <p:nvPr>
            <p:ph type="body" sz="quarter" idx="1"/>
          </p:nvPr>
        </p:nvSpPr>
        <p:spPr>
          <a:prstGeom prst="rect">
            <a:avLst/>
          </a:prstGeom>
        </p:spPr>
        <p:txBody>
          <a:bodyPr/>
          <a:lstStyle/>
          <a:p>
            <a:pPr marL="140367" indent="-140367">
              <a:buSzPct val="100000"/>
              <a:buChar char="•"/>
              <a:defRPr sz="1600"/>
            </a:pPr>
            <a:r>
              <a:rPr lang="en-US" dirty="0"/>
              <a:t>Classification – for example, given a  product review, how is the consumer really feeling?</a:t>
            </a:r>
          </a:p>
          <a:p>
            <a:pPr marL="140367" indent="-140367">
              <a:buSzPct val="100000"/>
              <a:buChar char="•"/>
              <a:defRPr sz="1600"/>
            </a:pPr>
            <a:r>
              <a:rPr lang="en-US" dirty="0"/>
              <a:t>Natural language search is searched carried out in every language, phrasing questions as you would ask them if you are talking to a person. Foe example Smart Speakrs</a:t>
            </a:r>
          </a:p>
          <a:p>
            <a:pPr marL="140367" indent="-140367">
              <a:buSzPct val="100000"/>
              <a:buChar char="•"/>
              <a:defRPr sz="1600"/>
            </a:pPr>
            <a:endParaRPr dirty="0"/>
          </a:p>
        </p:txBody>
      </p:sp>
    </p:spTree>
    <p:extLst>
      <p:ext uri="{BB962C8B-B14F-4D97-AF65-F5344CB8AC3E}">
        <p14:creationId xmlns:p14="http://schemas.microsoft.com/office/powerpoint/2010/main" val="2082177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75" name="Shape 575"/>
          <p:cNvSpPr>
            <a:spLocks noGrp="1"/>
          </p:cNvSpPr>
          <p:nvPr>
            <p:ph type="body" sz="quarter" idx="1"/>
          </p:nvPr>
        </p:nvSpPr>
        <p:spPr>
          <a:prstGeom prst="rect">
            <a:avLst/>
          </a:prstGeom>
        </p:spPr>
        <p:txBody>
          <a:bodyPr/>
          <a:lstStyle/>
          <a:p>
            <a:pPr marL="140367" indent="-140367">
              <a:buSzPct val="100000"/>
              <a:buChar char="•"/>
              <a:defRPr sz="1600"/>
            </a:pPr>
            <a:r>
              <a:rPr lang="en-US" dirty="0"/>
              <a:t>Here’s a</a:t>
            </a:r>
            <a:r>
              <a:rPr lang="en-US" baseline="0" dirty="0"/>
              <a:t> cool post by Google Cloud on Document Classification: https://cloud.google.com/blog/big-data/2018/01/problem-solving-with-ml-automatic-document-classification</a:t>
            </a:r>
          </a:p>
          <a:p>
            <a:pPr marL="140367" indent="-140367">
              <a:buSzPct val="100000"/>
              <a:buChar char="•"/>
              <a:defRPr sz="1600"/>
            </a:pPr>
            <a:endParaRPr dirty="0"/>
          </a:p>
        </p:txBody>
      </p:sp>
    </p:spTree>
    <p:extLst>
      <p:ext uri="{BB962C8B-B14F-4D97-AF65-F5344CB8AC3E}">
        <p14:creationId xmlns:p14="http://schemas.microsoft.com/office/powerpoint/2010/main" val="1492270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80" name="Shape 580"/>
          <p:cNvSpPr>
            <a:spLocks noGrp="1"/>
          </p:cNvSpPr>
          <p:nvPr>
            <p:ph type="body" sz="quarter" idx="1"/>
          </p:nvPr>
        </p:nvSpPr>
        <p:spPr>
          <a:prstGeom prst="rect">
            <a:avLst/>
          </a:prstGeom>
        </p:spPr>
        <p:txBody>
          <a:bodyPr/>
          <a:lstStyle/>
          <a:p>
            <a:pPr marL="140367" indent="-140367">
              <a:buSzPct val="100000"/>
              <a:buChar char="•"/>
              <a:defRPr sz="1600"/>
            </a:pPr>
            <a:r>
              <a:rPr lang="en-US" dirty="0"/>
              <a:t>Cool implementation of document</a:t>
            </a:r>
            <a:r>
              <a:rPr lang="en-US" baseline="0" dirty="0"/>
              <a:t> recommendation for movies: https://www.kernix.com/blog/recommender-system-based-on-natural-language-processing_p10</a:t>
            </a:r>
          </a:p>
          <a:p>
            <a:pPr marL="140367" indent="-140367">
              <a:buSzPct val="100000"/>
              <a:buChar char="•"/>
              <a:defRPr sz="1600"/>
            </a:pPr>
            <a:r>
              <a:rPr lang="en-US" baseline="0" dirty="0"/>
              <a:t>Bookmark this link! You’ll find it a lot easier to understand after the course.</a:t>
            </a:r>
          </a:p>
          <a:p>
            <a:pPr marL="140367" indent="-140367">
              <a:buSzPct val="100000"/>
              <a:buChar char="•"/>
              <a:defRPr sz="1600"/>
            </a:pPr>
            <a:endParaRPr lang="en-US" dirty="0"/>
          </a:p>
          <a:p>
            <a:pPr marL="140367" indent="-140367">
              <a:buSzPct val="100000"/>
              <a:buChar char="•"/>
              <a:defRPr sz="1600"/>
            </a:pPr>
            <a:r>
              <a:rPr lang="en-SG" dirty="0">
                <a:hlinkClick r:id="rId3"/>
              </a:rPr>
              <a:t>https://sites.northwestern.edu/msia/2018/03/16/movie-recommender-system-based-on-natural-language-processing/</a:t>
            </a:r>
            <a:endParaRPr dirty="0"/>
          </a:p>
        </p:txBody>
      </p:sp>
    </p:spTree>
    <p:extLst>
      <p:ext uri="{BB962C8B-B14F-4D97-AF65-F5344CB8AC3E}">
        <p14:creationId xmlns:p14="http://schemas.microsoft.com/office/powerpoint/2010/main" val="2097860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85" name="Shape 585"/>
          <p:cNvSpPr>
            <a:spLocks noGrp="1"/>
          </p:cNvSpPr>
          <p:nvPr>
            <p:ph type="body" sz="quarter" idx="1"/>
          </p:nvPr>
        </p:nvSpPr>
        <p:spPr>
          <a:prstGeom prst="rect">
            <a:avLst/>
          </a:prstGeom>
        </p:spPr>
        <p:txBody>
          <a:bodyPr/>
          <a:lstStyle/>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Every document we read can be thought of as consisting of many topics all stacked upon one another. </a:t>
            </a:r>
          </a:p>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So topic modelling tries to find the different topics</a:t>
            </a:r>
          </a:p>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We can unpack these topics using NLP techniques.</a:t>
            </a:r>
          </a:p>
          <a:p>
            <a:pPr marL="140367" indent="-140367">
              <a:buSzPct val="100000"/>
              <a:buChar char="•"/>
              <a:defRPr sz="1600"/>
            </a:pPr>
            <a:endParaRPr lang="en-US" dirty="0"/>
          </a:p>
          <a:p>
            <a:pPr marL="140367" indent="-140367">
              <a:buSzPct val="100000"/>
              <a:buChar char="•"/>
              <a:defRPr sz="1600"/>
            </a:pPr>
            <a:r>
              <a:rPr lang="en-US" dirty="0"/>
              <a:t>We will be learning</a:t>
            </a:r>
            <a:r>
              <a:rPr lang="en-US" baseline="0" dirty="0"/>
              <a:t> more about this </a:t>
            </a:r>
            <a:r>
              <a:rPr lang="en-US" i="1" baseline="0" dirty="0"/>
              <a:t>topic </a:t>
            </a:r>
            <a:r>
              <a:rPr lang="en-US" i="0" baseline="0" dirty="0"/>
              <a:t>later in the course!</a:t>
            </a:r>
            <a:endParaRPr dirty="0"/>
          </a:p>
        </p:txBody>
      </p:sp>
    </p:spTree>
    <p:extLst>
      <p:ext uri="{BB962C8B-B14F-4D97-AF65-F5344CB8AC3E}">
        <p14:creationId xmlns:p14="http://schemas.microsoft.com/office/powerpoint/2010/main" val="4045708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85" name="Shape 585"/>
          <p:cNvSpPr>
            <a:spLocks noGrp="1"/>
          </p:cNvSpPr>
          <p:nvPr>
            <p:ph type="body" sz="quarter" idx="1"/>
          </p:nvPr>
        </p:nvSpPr>
        <p:spPr>
          <a:prstGeom prst="rect">
            <a:avLst/>
          </a:prstGeom>
        </p:spPr>
        <p:txBody>
          <a:bodyPr/>
          <a:lstStyle/>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Every document we read can be thought of as consisting of many topics all stacked upon one another. </a:t>
            </a:r>
          </a:p>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So topic modelling tries to find the different topics</a:t>
            </a:r>
          </a:p>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We can unpack these topics using NLP techniques.</a:t>
            </a:r>
          </a:p>
          <a:p>
            <a:pPr marL="140367" indent="-140367">
              <a:buSzPct val="100000"/>
              <a:buChar char="•"/>
              <a:defRPr sz="1600"/>
            </a:pPr>
            <a:endParaRPr lang="en-US" dirty="0"/>
          </a:p>
          <a:p>
            <a:pPr marL="140367" indent="-140367">
              <a:buSzPct val="100000"/>
              <a:buChar char="•"/>
              <a:defRPr sz="1600"/>
            </a:pPr>
            <a:r>
              <a:rPr lang="en-US" dirty="0"/>
              <a:t>We will be learning</a:t>
            </a:r>
            <a:r>
              <a:rPr lang="en-US" baseline="0" dirty="0"/>
              <a:t> more about this </a:t>
            </a:r>
            <a:r>
              <a:rPr lang="en-US" i="1" baseline="0" dirty="0"/>
              <a:t>topic </a:t>
            </a:r>
            <a:r>
              <a:rPr lang="en-US" i="0" baseline="0" dirty="0"/>
              <a:t>later in the course!</a:t>
            </a:r>
          </a:p>
          <a:p>
            <a:pPr marL="140367" indent="-140367">
              <a:buSzPct val="100000"/>
              <a:buChar char="•"/>
              <a:defRPr sz="1600"/>
            </a:pPr>
            <a:endParaRPr dirty="0"/>
          </a:p>
        </p:txBody>
      </p:sp>
    </p:spTree>
    <p:extLst>
      <p:ext uri="{BB962C8B-B14F-4D97-AF65-F5344CB8AC3E}">
        <p14:creationId xmlns:p14="http://schemas.microsoft.com/office/powerpoint/2010/main" val="1827591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95" name="Shape 595"/>
          <p:cNvSpPr>
            <a:spLocks noGrp="1"/>
          </p:cNvSpPr>
          <p:nvPr>
            <p:ph type="body" sz="quarter" idx="1"/>
          </p:nvPr>
        </p:nvSpPr>
        <p:spPr>
          <a:prstGeom prst="rect">
            <a:avLst/>
          </a:prstGeom>
        </p:spPr>
        <p:txBody>
          <a:bodyPr/>
          <a:lstStyle/>
          <a:p>
            <a:pPr marL="140367" indent="-140367">
              <a:buSzPct val="100000"/>
              <a:buChar char="•"/>
              <a:defRPr sz="1600"/>
            </a:pPr>
            <a:r>
              <a:rPr lang="en-US" dirty="0"/>
              <a:t>Document summarization is the task of creating a short meaningful description of a larger documentation</a:t>
            </a:r>
            <a:endParaRPr dirty="0"/>
          </a:p>
        </p:txBody>
      </p:sp>
    </p:spTree>
    <p:extLst>
      <p:ext uri="{BB962C8B-B14F-4D97-AF65-F5344CB8AC3E}">
        <p14:creationId xmlns:p14="http://schemas.microsoft.com/office/powerpoint/2010/main" val="9373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endParaRPr lang="en-US" dirty="0"/>
          </a:p>
          <a:p>
            <a:pPr marL="140367" indent="-140367">
              <a:buSzPct val="100000"/>
              <a:buChar char="•"/>
              <a:defRPr sz="1600"/>
            </a:pPr>
            <a:r>
              <a:rPr lang="en-SG" sz="1600" b="1" i="0" u="none" strike="noStrike" kern="1200" dirty="0">
                <a:solidFill>
                  <a:schemeClr val="tx1"/>
                </a:solidFill>
                <a:effectLst/>
                <a:latin typeface="+mn-lt"/>
                <a:ea typeface="+mn-ea"/>
                <a:cs typeface="+mn-cs"/>
              </a:rPr>
              <a:t>Text summarization</a:t>
            </a:r>
            <a:r>
              <a:rPr lang="en-SG" sz="1600" b="0" i="0" u="none" strike="noStrike" kern="1200" dirty="0">
                <a:solidFill>
                  <a:schemeClr val="tx1"/>
                </a:solidFill>
                <a:effectLst/>
                <a:latin typeface="+mn-lt"/>
                <a:ea typeface="+mn-ea"/>
                <a:cs typeface="+mn-cs"/>
              </a:rPr>
              <a:t> refers to the technique of shortening long pieces of </a:t>
            </a:r>
            <a:r>
              <a:rPr lang="en-SG" sz="1600" b="1" i="0" u="none" strike="noStrike" kern="1200" dirty="0">
                <a:solidFill>
                  <a:schemeClr val="tx1"/>
                </a:solidFill>
                <a:effectLst/>
                <a:latin typeface="+mn-lt"/>
                <a:ea typeface="+mn-ea"/>
                <a:cs typeface="+mn-cs"/>
              </a:rPr>
              <a:t>text</a:t>
            </a:r>
            <a:r>
              <a:rPr lang="en-SG" sz="1600" b="0" i="0" u="none" strike="noStrike" kern="1200" dirty="0">
                <a:solidFill>
                  <a:schemeClr val="tx1"/>
                </a:solidFill>
                <a:effectLst/>
                <a:latin typeface="+mn-lt"/>
                <a:ea typeface="+mn-ea"/>
                <a:cs typeface="+mn-cs"/>
              </a:rPr>
              <a:t>. The intention is to create a coherent and fluent summary having only the main points outlined in the document. </a:t>
            </a:r>
            <a:r>
              <a:rPr lang="en-SG" sz="1600" b="1" i="0" u="none" strike="noStrike" kern="1200" dirty="0">
                <a:solidFill>
                  <a:schemeClr val="tx1"/>
                </a:solidFill>
                <a:effectLst/>
                <a:latin typeface="+mn-lt"/>
                <a:ea typeface="+mn-ea"/>
                <a:cs typeface="+mn-cs"/>
              </a:rPr>
              <a:t>Automatic text summarization</a:t>
            </a:r>
            <a:r>
              <a:rPr lang="en-SG" sz="1600" b="0" i="0" u="none" strike="noStrike" kern="1200" dirty="0">
                <a:solidFill>
                  <a:schemeClr val="tx1"/>
                </a:solidFill>
                <a:effectLst/>
                <a:latin typeface="+mn-lt"/>
                <a:ea typeface="+mn-ea"/>
                <a:cs typeface="+mn-cs"/>
              </a:rPr>
              <a:t> is a common problem in machine learning and </a:t>
            </a:r>
            <a:r>
              <a:rPr lang="en-SG" sz="1600" b="1" i="0" u="none" strike="noStrike" kern="1200" dirty="0">
                <a:solidFill>
                  <a:schemeClr val="tx1"/>
                </a:solidFill>
                <a:effectLst/>
                <a:latin typeface="+mn-lt"/>
                <a:ea typeface="+mn-ea"/>
                <a:cs typeface="+mn-cs"/>
              </a:rPr>
              <a:t>natural language processing</a:t>
            </a:r>
            <a:r>
              <a:rPr lang="en-SG" sz="1600" b="0" i="0" u="none" strike="noStrike" kern="1200" dirty="0">
                <a:solidFill>
                  <a:schemeClr val="tx1"/>
                </a:solidFill>
                <a:effectLst/>
                <a:latin typeface="+mn-lt"/>
                <a:ea typeface="+mn-ea"/>
                <a:cs typeface="+mn-cs"/>
              </a:rPr>
              <a:t> (</a:t>
            </a:r>
            <a:r>
              <a:rPr lang="en-SG" sz="1600" b="1" i="0" u="none" strike="noStrike" kern="1200" dirty="0">
                <a:solidFill>
                  <a:schemeClr val="tx1"/>
                </a:solidFill>
                <a:effectLst/>
                <a:latin typeface="+mn-lt"/>
                <a:ea typeface="+mn-ea"/>
                <a:cs typeface="+mn-cs"/>
              </a:rPr>
              <a:t>NLP</a:t>
            </a:r>
            <a:r>
              <a:rPr lang="en-SG" sz="1600" b="0" i="0" u="none" strike="noStrike" kern="1200" dirty="0">
                <a:solidFill>
                  <a:schemeClr val="tx1"/>
                </a:solidFill>
                <a:effectLst/>
                <a:latin typeface="+mn-lt"/>
                <a:ea typeface="+mn-ea"/>
                <a:cs typeface="+mn-cs"/>
              </a:rPr>
              <a:t>).Sep</a:t>
            </a:r>
          </a:p>
          <a:p>
            <a:pPr marL="140367" indent="-140367">
              <a:buSzPct val="100000"/>
              <a:buChar char="•"/>
              <a:defRPr sz="1600"/>
            </a:pPr>
            <a:endParaRPr lang="en-US" dirty="0"/>
          </a:p>
          <a:p>
            <a:pPr marL="140367" indent="-140367">
              <a:buSzPct val="100000"/>
              <a:buChar char="•"/>
              <a:defRPr sz="1600"/>
            </a:pPr>
            <a:r>
              <a:rPr lang="en-US" dirty="0"/>
              <a:t>This example </a:t>
            </a:r>
            <a:r>
              <a:rPr lang="en-SG" sz="1600" b="1" i="0" u="none" strike="noStrike" kern="1200" dirty="0">
                <a:solidFill>
                  <a:schemeClr val="tx1"/>
                </a:solidFill>
                <a:effectLst/>
                <a:latin typeface="+mn-lt"/>
                <a:ea typeface="+mn-ea"/>
                <a:cs typeface="+mn-cs"/>
              </a:rPr>
              <a:t>Extractive Methods</a:t>
            </a:r>
            <a:r>
              <a:rPr lang="en-SG" sz="1600" b="0" i="0" u="none" strike="noStrike" kern="1200" dirty="0">
                <a:solidFill>
                  <a:schemeClr val="tx1"/>
                </a:solidFill>
                <a:effectLst/>
                <a:latin typeface="+mn-lt"/>
                <a:ea typeface="+mn-ea"/>
                <a:cs typeface="+mn-cs"/>
              </a:rPr>
              <a:t>: These methods rely on extracting several parts, such as phrases and sentences, from a piece of text and stack them together to create a summary.</a:t>
            </a:r>
          </a:p>
          <a:p>
            <a:pPr marL="140367" indent="-140367">
              <a:buSzPct val="100000"/>
              <a:buChar char="•"/>
              <a:defRPr sz="1600"/>
            </a:pPr>
            <a:r>
              <a:rPr lang="en-SG" sz="1600" b="0" i="0" u="none" strike="noStrike" kern="1200" dirty="0">
                <a:solidFill>
                  <a:schemeClr val="tx1"/>
                </a:solidFill>
                <a:effectLst/>
                <a:latin typeface="+mn-lt"/>
                <a:ea typeface="+mn-ea"/>
                <a:cs typeface="+mn-cs"/>
              </a:rPr>
              <a:t>Most summarization approaches today are extractive in nature</a:t>
            </a:r>
            <a:endParaRPr lang="en-SG" dirty="0"/>
          </a:p>
          <a:p>
            <a:pPr marL="140367" indent="-140367">
              <a:buSzPct val="100000"/>
              <a:buChar char="•"/>
              <a:defRPr sz="1600"/>
            </a:pPr>
            <a:endParaRPr lang="en-US" dirty="0"/>
          </a:p>
        </p:txBody>
      </p:sp>
    </p:spTree>
    <p:extLst>
      <p:ext uri="{BB962C8B-B14F-4D97-AF65-F5344CB8AC3E}">
        <p14:creationId xmlns:p14="http://schemas.microsoft.com/office/powerpoint/2010/main" val="1403843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r>
              <a:rPr lang="en-US" dirty="0"/>
              <a:t>Google developed</a:t>
            </a:r>
            <a:r>
              <a:rPr lang="en-US" baseline="0" dirty="0"/>
              <a:t> this text summarization using TensorFlow and so far has had success in generating sensible headlines from the first few sentences of an article, but the method currently performs more poorly on longer texts.</a:t>
            </a:r>
            <a:br>
              <a:rPr lang="en-US" baseline="0" dirty="0"/>
            </a:br>
            <a:endParaRPr lang="en-US" baseline="0" dirty="0"/>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SG" sz="1600" b="1" i="0" u="none" strike="noStrike" kern="1200" dirty="0">
                <a:solidFill>
                  <a:schemeClr val="tx1"/>
                </a:solidFill>
                <a:effectLst/>
                <a:latin typeface="+mn-lt"/>
                <a:ea typeface="+mn-ea"/>
                <a:cs typeface="+mn-cs"/>
              </a:rPr>
              <a:t>Abstractive Methods:</a:t>
            </a:r>
            <a:r>
              <a:rPr lang="en-SG" sz="1600" b="0" i="0" u="none" strike="noStrike" kern="1200" dirty="0">
                <a:solidFill>
                  <a:schemeClr val="tx1"/>
                </a:solidFill>
                <a:effectLst/>
                <a:latin typeface="+mn-lt"/>
                <a:ea typeface="+mn-ea"/>
                <a:cs typeface="+mn-cs"/>
              </a:rPr>
              <a:t> These methods use advanced NLP techniques to generate an entirely new summary consisting of its own phrases and sentences to offer a more coherent summary, like what a human would generate. This approach is a more appealing, but much more difficult than extractive summarization.</a:t>
            </a:r>
            <a:br>
              <a:rPr lang="en-SG" sz="1600" b="0" i="0" u="none" strike="noStrike" kern="1200" dirty="0">
                <a:solidFill>
                  <a:schemeClr val="tx1"/>
                </a:solidFill>
                <a:effectLst/>
                <a:latin typeface="+mn-lt"/>
                <a:ea typeface="+mn-ea"/>
                <a:cs typeface="+mn-cs"/>
              </a:rPr>
            </a:br>
            <a:r>
              <a:rPr lang="en-SG" sz="1600" b="0" i="0" u="none" strike="noStrike" kern="1200" dirty="0">
                <a:solidFill>
                  <a:schemeClr val="tx1"/>
                </a:solidFill>
                <a:effectLst/>
                <a:latin typeface="+mn-lt"/>
                <a:ea typeface="+mn-ea"/>
                <a:cs typeface="+mn-cs"/>
              </a:rPr>
              <a:t>A. Encoder-Decoder Model (TextSum)</a:t>
            </a:r>
            <a:br>
              <a:rPr lang="en-SG" sz="1600" b="0" i="0" u="none" strike="noStrike" kern="1200" dirty="0">
                <a:solidFill>
                  <a:schemeClr val="tx1"/>
                </a:solidFill>
                <a:effectLst/>
                <a:latin typeface="+mn-lt"/>
                <a:ea typeface="+mn-ea"/>
                <a:cs typeface="+mn-cs"/>
              </a:rPr>
            </a:br>
            <a:r>
              <a:rPr lang="en-SG" sz="1600" b="0" i="0" u="none" strike="noStrike" kern="1200" dirty="0">
                <a:solidFill>
                  <a:schemeClr val="tx1"/>
                </a:solidFill>
                <a:effectLst/>
                <a:latin typeface="+mn-lt"/>
                <a:ea typeface="+mn-ea"/>
                <a:cs typeface="+mn-cs"/>
              </a:rPr>
              <a:t>B. Sequence-to-Sequence RNNs</a:t>
            </a:r>
          </a:p>
          <a:p>
            <a:pPr marL="140367" indent="-140367">
              <a:buSzPct val="100000"/>
              <a:buChar char="•"/>
              <a:defRPr sz="1600"/>
            </a:pPr>
            <a:endParaRPr lang="en-US" baseline="0" dirty="0"/>
          </a:p>
          <a:p>
            <a:pPr marL="140367" indent="-140367">
              <a:buSzPct val="100000"/>
              <a:buChar char="•"/>
              <a:defRPr sz="1600"/>
            </a:pPr>
            <a:endParaRPr lang="en-US" baseline="0" dirty="0"/>
          </a:p>
          <a:p>
            <a:pPr marL="140367" indent="-140367">
              <a:buSzPct val="100000"/>
              <a:buChar char="•"/>
              <a:defRPr sz="1600"/>
            </a:pPr>
            <a:endParaRPr lang="en-US" baseline="0" dirty="0"/>
          </a:p>
        </p:txBody>
      </p:sp>
    </p:spTree>
    <p:extLst>
      <p:ext uri="{BB962C8B-B14F-4D97-AF65-F5344CB8AC3E}">
        <p14:creationId xmlns:p14="http://schemas.microsoft.com/office/powerpoint/2010/main" val="216869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09" name="Shape 609"/>
          <p:cNvSpPr>
            <a:spLocks noGrp="1"/>
          </p:cNvSpPr>
          <p:nvPr>
            <p:ph type="body" sz="quarter" idx="1"/>
          </p:nvPr>
        </p:nvSpPr>
        <p:spPr>
          <a:prstGeom prst="rect">
            <a:avLst/>
          </a:prstGeom>
        </p:spPr>
        <p:txBody>
          <a:bodyPr/>
          <a:lstStyle/>
          <a:p>
            <a:pPr marL="140367" indent="-140367">
              <a:buSzPct val="100000"/>
              <a:buChar char="•"/>
              <a:defRPr sz="1600"/>
            </a:pPr>
            <a:r>
              <a:rPr lang="en-US" dirty="0"/>
              <a:t>PBMT:</a:t>
            </a:r>
            <a:r>
              <a:rPr lang="en-US" baseline="0" dirty="0"/>
              <a:t> Phrase Based Machine Translation. It breaks up the inputs into words and phrases which are each translated individually.</a:t>
            </a:r>
          </a:p>
          <a:p>
            <a:pPr marL="140367" indent="-140367">
              <a:buSzPct val="100000"/>
              <a:buChar char="•"/>
              <a:defRPr sz="1600"/>
            </a:pPr>
            <a:r>
              <a:rPr lang="en-US" dirty="0"/>
              <a:t>GNMT:</a:t>
            </a:r>
            <a:r>
              <a:rPr lang="en-US" baseline="0" dirty="0"/>
              <a:t> Google Neural Machine Translation. State of the art method developed by Google that considers a sentence as a whole. Currently being used to translate Chinese to English on Google Translate.</a:t>
            </a:r>
          </a:p>
          <a:p>
            <a:pPr marL="140367" indent="-140367">
              <a:buSzPct val="100000"/>
              <a:buChar char="•"/>
              <a:defRPr sz="1600"/>
            </a:pPr>
            <a:endParaRPr lang="en-US" baseline="0" dirty="0"/>
          </a:p>
          <a:p>
            <a:pPr marL="140367" indent="-140367">
              <a:buSzPct val="100000"/>
              <a:buChar char="•"/>
              <a:defRPr sz="1600"/>
            </a:pPr>
            <a:r>
              <a:rPr lang="en-US" baseline="0" dirty="0"/>
              <a:t>As you can see the GNMT definitely outperforms the PBMT in terms of readability and I might argue that it even beats the human translation.</a:t>
            </a:r>
            <a:endParaRPr dirty="0"/>
          </a:p>
        </p:txBody>
      </p:sp>
    </p:spTree>
    <p:extLst>
      <p:ext uri="{BB962C8B-B14F-4D97-AF65-F5344CB8AC3E}">
        <p14:creationId xmlns:p14="http://schemas.microsoft.com/office/powerpoint/2010/main" val="202705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21" name="Shape 621"/>
          <p:cNvSpPr>
            <a:spLocks noGrp="1"/>
          </p:cNvSpPr>
          <p:nvPr>
            <p:ph type="body" sz="quarter" idx="1"/>
          </p:nvPr>
        </p:nvSpPr>
        <p:spPr>
          <a:prstGeom prst="rect">
            <a:avLst/>
          </a:prstGeom>
        </p:spPr>
        <p:txBody>
          <a:bodyPr/>
          <a:lstStyle/>
          <a:p>
            <a:pPr marL="140367" indent="-140367">
              <a:buSzPct val="100000"/>
              <a:buChar char="•"/>
              <a:defRPr sz="1600"/>
            </a:pPr>
            <a:r>
              <a:rPr lang="en-US" dirty="0"/>
              <a:t>Not to trainer:</a:t>
            </a:r>
          </a:p>
          <a:p>
            <a:pPr marL="140367" indent="-140367">
              <a:buSzPct val="100000"/>
              <a:buChar char="•"/>
              <a:defRPr sz="1600"/>
            </a:pPr>
            <a:endParaRPr dirty="0"/>
          </a:p>
        </p:txBody>
      </p:sp>
    </p:spTree>
    <p:extLst>
      <p:ext uri="{BB962C8B-B14F-4D97-AF65-F5344CB8AC3E}">
        <p14:creationId xmlns:p14="http://schemas.microsoft.com/office/powerpoint/2010/main" val="1874724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r>
              <a:rPr lang="en-US" dirty="0"/>
              <a:t>Google developed</a:t>
            </a:r>
            <a:r>
              <a:rPr lang="en-US" baseline="0" dirty="0"/>
              <a:t> this text summarization using TensorFlow and so far has had success in generating sensible headlines from the first few sentences of an article, but the method currently performs more poorly on longer texts.</a:t>
            </a:r>
            <a:endParaRPr dirty="0"/>
          </a:p>
        </p:txBody>
      </p:sp>
    </p:spTree>
    <p:extLst>
      <p:ext uri="{BB962C8B-B14F-4D97-AF65-F5344CB8AC3E}">
        <p14:creationId xmlns:p14="http://schemas.microsoft.com/office/powerpoint/2010/main" val="4164165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r>
              <a:rPr lang="en-US" dirty="0"/>
              <a:t>Google developed</a:t>
            </a:r>
            <a:r>
              <a:rPr lang="en-US" baseline="0" dirty="0"/>
              <a:t> this text summarization using TensorFlow and so far has had success in generating sensible headlines from the first few sentences of an article, but the method currently performs more poorly on longer texts.</a:t>
            </a:r>
            <a:endParaRPr dirty="0"/>
          </a:p>
        </p:txBody>
      </p:sp>
    </p:spTree>
    <p:extLst>
      <p:ext uri="{BB962C8B-B14F-4D97-AF65-F5344CB8AC3E}">
        <p14:creationId xmlns:p14="http://schemas.microsoft.com/office/powerpoint/2010/main" val="892762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endParaRPr dirty="0"/>
          </a:p>
        </p:txBody>
      </p:sp>
    </p:spTree>
    <p:extLst>
      <p:ext uri="{BB962C8B-B14F-4D97-AF65-F5344CB8AC3E}">
        <p14:creationId xmlns:p14="http://schemas.microsoft.com/office/powerpoint/2010/main" val="3132055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02" name="Shape 602"/>
          <p:cNvSpPr>
            <a:spLocks noGrp="1"/>
          </p:cNvSpPr>
          <p:nvPr>
            <p:ph type="body" sz="quarter" idx="1"/>
          </p:nvPr>
        </p:nvSpPr>
        <p:spPr>
          <a:prstGeom prst="rect">
            <a:avLst/>
          </a:prstGeom>
        </p:spPr>
        <p:txBody>
          <a:bodyPr/>
          <a:lstStyle/>
          <a:p>
            <a:pPr marL="140367" indent="-140367">
              <a:buSzPct val="100000"/>
              <a:buChar char="•"/>
              <a:defRPr sz="1600"/>
            </a:pPr>
            <a:r>
              <a:rPr lang="en-US" dirty="0"/>
              <a:t>As you can see the algorithms generally perform pretty well and even</a:t>
            </a:r>
            <a:r>
              <a:rPr lang="en-US" baseline="0" dirty="0"/>
              <a:t> sound human like. However, the picture on the right seems to be mislabeled. The algorithm probably thought that the water in the background meant that the boy was wakeboarding.</a:t>
            </a:r>
            <a:endParaRPr dirty="0"/>
          </a:p>
        </p:txBody>
      </p:sp>
    </p:spTree>
    <p:extLst>
      <p:ext uri="{BB962C8B-B14F-4D97-AF65-F5344CB8AC3E}">
        <p14:creationId xmlns:p14="http://schemas.microsoft.com/office/powerpoint/2010/main" val="1075217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SG" b="1" dirty="0"/>
              <a:t>Information retrieval</a:t>
            </a:r>
            <a:r>
              <a:rPr lang="en-SG" dirty="0"/>
              <a:t> is </a:t>
            </a:r>
            <a:r>
              <a:rPr lang="en-SG" b="1" i="1" dirty="0"/>
              <a:t>based on a query</a:t>
            </a:r>
            <a:r>
              <a:rPr lang="en-SG" dirty="0"/>
              <a:t> - you specify what information you need and it is returned in human understandable form.</a:t>
            </a:r>
          </a:p>
          <a:p>
            <a:pPr marL="140367" indent="-140367">
              <a:buSzPct val="100000"/>
              <a:buChar char="•"/>
              <a:defRPr sz="1600"/>
            </a:pPr>
            <a:endParaRPr lang="en-SG" dirty="0"/>
          </a:p>
          <a:p>
            <a:pPr marL="140367" indent="-140367">
              <a:buSzPct val="100000"/>
              <a:buChar char="•"/>
              <a:defRPr sz="1600"/>
            </a:pPr>
            <a:r>
              <a:rPr lang="en-SG" b="1" dirty="0"/>
              <a:t>Information extraction</a:t>
            </a:r>
            <a:r>
              <a:rPr lang="en-SG" dirty="0"/>
              <a:t> is about structuring unstructured information - given some sources </a:t>
            </a:r>
            <a:r>
              <a:rPr lang="en-SG" b="1" i="1" dirty="0"/>
              <a:t>all of the (relevant) information</a:t>
            </a:r>
            <a:r>
              <a:rPr lang="en-SG" dirty="0"/>
              <a:t> is structured in a form that will be easy for processing. This will not necessary be in human understandable form - it can be only for use of computer programs.</a:t>
            </a:r>
          </a:p>
          <a:p>
            <a:pPr marL="140367" indent="-140367">
              <a:buSzPct val="100000"/>
              <a:buChar char="•"/>
              <a:defRPr sz="1600"/>
            </a:pPr>
            <a:endParaRPr dirty="0"/>
          </a:p>
        </p:txBody>
      </p:sp>
    </p:spTree>
    <p:extLst>
      <p:ext uri="{BB962C8B-B14F-4D97-AF65-F5344CB8AC3E}">
        <p14:creationId xmlns:p14="http://schemas.microsoft.com/office/powerpoint/2010/main" val="3128417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r>
              <a:rPr lang="en-US" dirty="0"/>
              <a:t>Google developed</a:t>
            </a:r>
            <a:r>
              <a:rPr lang="en-US" baseline="0" dirty="0"/>
              <a:t> this text summarization using TensorFlow and so far has had success in generating sensible headlines from the first few sentences of an article, but the method currently performs more poorly on longer texts.</a:t>
            </a:r>
            <a:endParaRPr dirty="0"/>
          </a:p>
        </p:txBody>
      </p:sp>
    </p:spTree>
    <p:extLst>
      <p:ext uri="{BB962C8B-B14F-4D97-AF65-F5344CB8AC3E}">
        <p14:creationId xmlns:p14="http://schemas.microsoft.com/office/powerpoint/2010/main" val="1744764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US" dirty="0"/>
              <a:t>Deep Learning is a subset of Machine</a:t>
            </a:r>
            <a:r>
              <a:rPr lang="en-US" baseline="0" dirty="0"/>
              <a:t> Learning algorithms that use a large (LARGE) amount of data to recognize patterns and utilize neural networks.</a:t>
            </a:r>
          </a:p>
          <a:p>
            <a:pPr marL="140367" indent="-140367">
              <a:buSzPct val="100000"/>
              <a:buChar char="•"/>
              <a:defRPr sz="1600"/>
            </a:pPr>
            <a:endParaRPr lang="en-US" dirty="0"/>
          </a:p>
          <a:p>
            <a:pPr marL="140367" indent="-140367">
              <a:buSzPct val="100000"/>
              <a:buChar char="•"/>
              <a:defRPr sz="1600"/>
            </a:pPr>
            <a:r>
              <a:rPr lang="en-US" dirty="0"/>
              <a:t>Breakthrough source: https://beamandrew.github.io/deeplearning/2017/02/23/deep_learning_101_part1.html</a:t>
            </a:r>
            <a:endParaRPr lang="en-US" baseline="0" dirty="0"/>
          </a:p>
          <a:p>
            <a:pPr marL="140367" indent="-140367">
              <a:buSzPct val="100000"/>
              <a:buChar char="•"/>
              <a:defRPr sz="1600"/>
            </a:pPr>
            <a:endParaRPr lang="en-US" baseline="0" dirty="0"/>
          </a:p>
          <a:p>
            <a:pPr marL="140367" indent="-140367">
              <a:buSzPct val="100000"/>
              <a:buChar char="•"/>
              <a:defRPr sz="1600"/>
            </a:pPr>
            <a:endParaRPr lang="en-US" baseline="0" dirty="0"/>
          </a:p>
          <a:p>
            <a:pPr marL="140367" indent="-140367">
              <a:buSzPct val="100000"/>
              <a:buChar char="•"/>
              <a:defRPr sz="1600"/>
            </a:pPr>
            <a:r>
              <a:rPr lang="en-US" baseline="0" dirty="0"/>
              <a:t>Last bullet?</a:t>
            </a:r>
            <a:endParaRPr dirty="0"/>
          </a:p>
        </p:txBody>
      </p:sp>
    </p:spTree>
    <p:extLst>
      <p:ext uri="{BB962C8B-B14F-4D97-AF65-F5344CB8AC3E}">
        <p14:creationId xmlns:p14="http://schemas.microsoft.com/office/powerpoint/2010/main" val="3830153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US" dirty="0"/>
              <a:t>Deep Learning is a subset of Machine</a:t>
            </a:r>
            <a:r>
              <a:rPr lang="en-US" baseline="0" dirty="0"/>
              <a:t> Learning algorithms that use a large (LARGE) amount of data to recognize patterns and utilize neural networks.</a:t>
            </a:r>
          </a:p>
          <a:p>
            <a:pPr marL="140367" indent="-140367">
              <a:buSzPct val="100000"/>
              <a:buChar char="•"/>
              <a:defRPr sz="1600"/>
            </a:pPr>
            <a:endParaRPr lang="en-US" dirty="0"/>
          </a:p>
          <a:p>
            <a:pPr marL="140367" indent="-140367">
              <a:buSzPct val="100000"/>
              <a:buChar char="•"/>
              <a:defRPr sz="1600"/>
            </a:pPr>
            <a:r>
              <a:rPr lang="en-US" dirty="0"/>
              <a:t>Breakthrough source: https://beamandrew.github.io/deeplearning/2017/02/23/deep_learning_101_part1.html</a:t>
            </a:r>
            <a:endParaRPr lang="en-US" baseline="0" dirty="0"/>
          </a:p>
          <a:p>
            <a:pPr marL="140367" indent="-140367">
              <a:buSzPct val="100000"/>
              <a:buChar char="•"/>
              <a:defRPr sz="1600"/>
            </a:pPr>
            <a:endParaRPr lang="en-US" baseline="0" dirty="0"/>
          </a:p>
          <a:p>
            <a:pPr marL="140367" indent="-140367">
              <a:buSzPct val="100000"/>
              <a:buChar char="•"/>
              <a:defRPr sz="1600"/>
            </a:pPr>
            <a:endParaRPr lang="en-US" baseline="0" dirty="0"/>
          </a:p>
          <a:p>
            <a:pPr marL="140367" indent="-140367">
              <a:buSzPct val="100000"/>
              <a:buChar char="•"/>
              <a:defRPr sz="1600"/>
            </a:pPr>
            <a:r>
              <a:rPr lang="en-US" baseline="0" dirty="0"/>
              <a:t>Last bullet?</a:t>
            </a:r>
            <a:endParaRPr dirty="0"/>
          </a:p>
        </p:txBody>
      </p:sp>
    </p:spTree>
    <p:extLst>
      <p:ext uri="{BB962C8B-B14F-4D97-AF65-F5344CB8AC3E}">
        <p14:creationId xmlns:p14="http://schemas.microsoft.com/office/powerpoint/2010/main" val="292036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US" dirty="0"/>
              <a:t>Deep Learning is a subset of Machine</a:t>
            </a:r>
            <a:r>
              <a:rPr lang="en-US" baseline="0" dirty="0"/>
              <a:t> Learning algorithms that use a large (LARGE) amount of data to recognize patterns and utilize neural networks.</a:t>
            </a:r>
          </a:p>
          <a:p>
            <a:pPr marL="140367" indent="-140367">
              <a:buSzPct val="100000"/>
              <a:buChar char="•"/>
              <a:defRPr sz="1600"/>
            </a:pPr>
            <a:endParaRPr lang="en-US" dirty="0"/>
          </a:p>
          <a:p>
            <a:pPr marL="140367" indent="-140367">
              <a:buSzPct val="100000"/>
              <a:buChar char="•"/>
              <a:defRPr sz="1600"/>
            </a:pPr>
            <a:r>
              <a:rPr lang="en-US" dirty="0"/>
              <a:t>Breakthrough source: https://beamandrew.github.io/deeplearning/2017/02/23/deep_learning_101_part1.html</a:t>
            </a:r>
            <a:endParaRPr lang="en-US" baseline="0" dirty="0"/>
          </a:p>
          <a:p>
            <a:pPr marL="140367" indent="-140367">
              <a:buSzPct val="100000"/>
              <a:buChar char="•"/>
              <a:defRPr sz="1600"/>
            </a:pPr>
            <a:endParaRPr lang="en-US" baseline="0" dirty="0"/>
          </a:p>
          <a:p>
            <a:pPr marL="140367" indent="-140367">
              <a:buSzPct val="100000"/>
              <a:buChar char="•"/>
              <a:defRPr sz="1600"/>
            </a:pPr>
            <a:endParaRPr lang="en-US" baseline="0" dirty="0"/>
          </a:p>
          <a:p>
            <a:pPr marL="140367" indent="-140367">
              <a:buSzPct val="100000"/>
              <a:buChar char="•"/>
              <a:defRPr sz="1600"/>
            </a:pPr>
            <a:r>
              <a:rPr lang="en-US" baseline="0" dirty="0"/>
              <a:t>Last bullet?</a:t>
            </a:r>
            <a:endParaRPr dirty="0"/>
          </a:p>
        </p:txBody>
      </p:sp>
    </p:spTree>
    <p:extLst>
      <p:ext uri="{BB962C8B-B14F-4D97-AF65-F5344CB8AC3E}">
        <p14:creationId xmlns:p14="http://schemas.microsoft.com/office/powerpoint/2010/main" val="3523672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endParaRPr dirty="0"/>
          </a:p>
        </p:txBody>
      </p:sp>
    </p:spTree>
    <p:extLst>
      <p:ext uri="{BB962C8B-B14F-4D97-AF65-F5344CB8AC3E}">
        <p14:creationId xmlns:p14="http://schemas.microsoft.com/office/powerpoint/2010/main" val="218536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21" name="Shape 621"/>
          <p:cNvSpPr>
            <a:spLocks noGrp="1"/>
          </p:cNvSpPr>
          <p:nvPr>
            <p:ph type="body" sz="quarter" idx="1"/>
          </p:nvPr>
        </p:nvSpPr>
        <p:spPr>
          <a:prstGeom prst="rect">
            <a:avLst/>
          </a:prstGeom>
        </p:spPr>
        <p:txBody>
          <a:bodyPr/>
          <a:lstStyle/>
          <a:p>
            <a:pPr marL="140367" indent="-140367">
              <a:buSzPct val="100000"/>
              <a:buChar char="•"/>
              <a:defRPr sz="1600"/>
            </a:pPr>
            <a:r>
              <a:rPr lang="en-US" dirty="0"/>
              <a:t>none</a:t>
            </a:r>
            <a:endParaRPr dirty="0"/>
          </a:p>
        </p:txBody>
      </p:sp>
    </p:spTree>
    <p:extLst>
      <p:ext uri="{BB962C8B-B14F-4D97-AF65-F5344CB8AC3E}">
        <p14:creationId xmlns:p14="http://schemas.microsoft.com/office/powerpoint/2010/main" val="1720728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SG" b="1" dirty="0"/>
              <a:t>nformation retrieval</a:t>
            </a:r>
            <a:r>
              <a:rPr lang="en-SG" dirty="0"/>
              <a:t> is </a:t>
            </a:r>
            <a:r>
              <a:rPr lang="en-SG" b="1" i="1" dirty="0"/>
              <a:t>based on a query</a:t>
            </a:r>
            <a:r>
              <a:rPr lang="en-SG" dirty="0"/>
              <a:t> - you specify what information you need and it is returned in human understandable form.</a:t>
            </a:r>
          </a:p>
          <a:p>
            <a:pPr marL="140367" indent="-140367">
              <a:buSzPct val="100000"/>
              <a:buChar char="•"/>
              <a:defRPr sz="1600"/>
            </a:pPr>
            <a:endParaRPr lang="en-SG" dirty="0"/>
          </a:p>
          <a:p>
            <a:pPr marL="140367" indent="-140367">
              <a:buSzPct val="100000"/>
              <a:buChar char="•"/>
              <a:defRPr sz="1600"/>
            </a:pPr>
            <a:r>
              <a:rPr lang="en-SG" b="1" dirty="0"/>
              <a:t>Information extraction</a:t>
            </a:r>
            <a:r>
              <a:rPr lang="en-SG" dirty="0"/>
              <a:t> is about structuring unstructured information - given some sources </a:t>
            </a:r>
            <a:r>
              <a:rPr lang="en-SG" b="1" i="1" dirty="0"/>
              <a:t>all of the (relevant) information</a:t>
            </a:r>
            <a:r>
              <a:rPr lang="en-SG" dirty="0"/>
              <a:t> is structured in a form that will be easy for processing. This will not necessary be in human understandable form - it can be only for use of computer programs.</a:t>
            </a:r>
          </a:p>
          <a:p>
            <a:pPr marL="140367" indent="-140367">
              <a:buSzPct val="100000"/>
              <a:buChar char="•"/>
              <a:defRPr sz="1600"/>
            </a:pPr>
            <a:endParaRPr dirty="0"/>
          </a:p>
        </p:txBody>
      </p:sp>
    </p:spTree>
    <p:extLst>
      <p:ext uri="{BB962C8B-B14F-4D97-AF65-F5344CB8AC3E}">
        <p14:creationId xmlns:p14="http://schemas.microsoft.com/office/powerpoint/2010/main" val="278842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467" name="Shape 467"/>
          <p:cNvSpPr>
            <a:spLocks noGrp="1"/>
          </p:cNvSpPr>
          <p:nvPr>
            <p:ph type="body" sz="quarter" idx="1"/>
          </p:nvPr>
        </p:nvSpPr>
        <p:spPr>
          <a:prstGeom prst="rect">
            <a:avLst/>
          </a:prstGeom>
        </p:spPr>
        <p:txBody>
          <a:bodyPr/>
          <a:lstStyle/>
          <a:p>
            <a:pPr marL="140367" indent="-140367">
              <a:buSzPct val="100000"/>
              <a:buChar char="•"/>
              <a:defRPr sz="1600"/>
            </a:pPr>
            <a:r>
              <a:rPr dirty="0"/>
              <a:t>What is NLP? The process of </a:t>
            </a:r>
            <a:r>
              <a:rPr lang="en-US" dirty="0"/>
              <a:t>using computers for </a:t>
            </a:r>
            <a:r>
              <a:rPr dirty="0"/>
              <a:t>extracting meaning from text</a:t>
            </a:r>
            <a:r>
              <a:rPr lang="en-US" dirty="0"/>
              <a:t>. It can be a</a:t>
            </a:r>
            <a:r>
              <a:rPr lang="en-US" sz="1600" b="0" i="0" dirty="0">
                <a:effectLst/>
                <a:latin typeface="+mj-lt"/>
                <a:ea typeface="+mj-ea"/>
                <a:cs typeface="+mj-cs"/>
                <a:sym typeface="Arial"/>
              </a:rPr>
              <a:t>ny kind of computer manipulation of natural language. NLP could be as simple as calculating word frequencies; or more complex use-cases such as predictive text (autocomplete), handwriting recognition</a:t>
            </a:r>
            <a:r>
              <a:rPr lang="en-US" dirty="0"/>
              <a:t> or </a:t>
            </a:r>
            <a:r>
              <a:rPr lang="en-US" sz="1600" b="0" i="0" dirty="0">
                <a:effectLst/>
                <a:latin typeface="+mj-lt"/>
                <a:ea typeface="+mj-ea"/>
                <a:cs typeface="+mj-cs"/>
                <a:sym typeface="Arial"/>
              </a:rPr>
              <a:t>grouping paragraphs into topics based on their content and context.</a:t>
            </a:r>
            <a:br>
              <a:rPr lang="en-US" dirty="0"/>
            </a:br>
            <a:endParaRPr lang="en-US" dirty="0"/>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US" dirty="0"/>
              <a:t>NLP is </a:t>
            </a:r>
            <a:r>
              <a:rPr lang="en-US" sz="1600" dirty="0">
                <a:solidFill>
                  <a:schemeClr val="tx1">
                    <a:lumMod val="95000"/>
                    <a:lumOff val="5000"/>
                  </a:schemeClr>
                </a:solidFill>
                <a:latin typeface="Avenir Book" panose="02000503020000020003" pitchFamily="2" charset="0"/>
                <a:ea typeface="Intel Clear" panose="020B0604020203020204" pitchFamily="34" charset="0"/>
                <a:cs typeface="Intel Clear" panose="020B0604020203020204" pitchFamily="34" charset="0"/>
              </a:rPr>
              <a:t>It is basically teaching computers to process human language</a:t>
            </a:r>
          </a:p>
          <a:p>
            <a:pPr marL="140367" indent="-140367">
              <a:buSzPct val="100000"/>
              <a:buChar char="•"/>
              <a:defRPr sz="1600"/>
            </a:pPr>
            <a:endParaRPr lang="en-US" dirty="0"/>
          </a:p>
          <a:p>
            <a:pPr marL="140367" indent="-140367">
              <a:buSzPct val="100000"/>
              <a:buChar char="•"/>
              <a:defRPr sz="1600"/>
            </a:pPr>
            <a:r>
              <a:rPr lang="en-US" dirty="0"/>
              <a:t>In the field of Artificial intelligence, the most difficult problems are informally know as AI complete. </a:t>
            </a:r>
          </a:p>
          <a:p>
            <a:pPr marL="140367" indent="-140367">
              <a:buSzPct val="100000"/>
              <a:buChar char="•"/>
              <a:defRPr sz="1600"/>
            </a:pPr>
            <a:r>
              <a:rPr lang="en-US" dirty="0"/>
              <a:t>An example of would be the task to translate accurately. To do this well, a machine must understand the text. It must be also able to follow the argument, so it must have some ability to reason. It also needs to know what the words mean, and how it is used in a certain context.</a:t>
            </a:r>
          </a:p>
        </p:txBody>
      </p:sp>
    </p:spTree>
    <p:extLst>
      <p:ext uri="{BB962C8B-B14F-4D97-AF65-F5344CB8AC3E}">
        <p14:creationId xmlns:p14="http://schemas.microsoft.com/office/powerpoint/2010/main" val="4036898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05" name="Shape 505"/>
          <p:cNvSpPr>
            <a:spLocks noGrp="1"/>
          </p:cNvSpPr>
          <p:nvPr>
            <p:ph type="body" sz="quarter" idx="1"/>
          </p:nvPr>
        </p:nvSpPr>
        <p:spPr>
          <a:prstGeom prst="rect">
            <a:avLst/>
          </a:prstGeom>
        </p:spPr>
        <p:txBody>
          <a:bodyPr/>
          <a:lstStyle/>
          <a:p>
            <a:pPr marL="171450" indent="-171450">
              <a:buSzPct val="100000"/>
              <a:buFont typeface="Arial"/>
              <a:buChar char="•"/>
              <a:defRPr sz="1600"/>
            </a:pPr>
            <a:r>
              <a:rPr lang="en-US" dirty="0"/>
              <a:t>In the</a:t>
            </a:r>
            <a:r>
              <a:rPr lang="en-US" baseline="0" dirty="0"/>
              <a:t> phrase “natural language processing”, the “natural language” can refer to either text or speech data. The process of converting either of these into concept space/computer-readable format is NLU. The process of going from the concept space back to either speech or text is natural language generation. </a:t>
            </a:r>
          </a:p>
          <a:p>
            <a:pPr marL="171450" indent="-171450">
              <a:buSzPct val="100000"/>
              <a:buFont typeface="Arial"/>
              <a:buChar char="•"/>
              <a:defRPr sz="1600"/>
            </a:pPr>
            <a:r>
              <a:rPr lang="en-US" baseline="0" dirty="0"/>
              <a:t>The entire process of switching from text to speech through concept space is text-to-speech while the entire process of switching from speech to text through concept space is speech-to-text. </a:t>
            </a:r>
            <a:endParaRPr lang="en-US" dirty="0"/>
          </a:p>
          <a:p>
            <a:pPr marL="171450" indent="-171450">
              <a:buSzPct val="100000"/>
              <a:buFont typeface="Arial"/>
              <a:buChar char="•"/>
              <a:defRPr sz="1600"/>
            </a:pPr>
            <a:endParaRPr dirty="0"/>
          </a:p>
        </p:txBody>
      </p:sp>
    </p:spTree>
    <p:extLst>
      <p:ext uri="{BB962C8B-B14F-4D97-AF65-F5344CB8AC3E}">
        <p14:creationId xmlns:p14="http://schemas.microsoft.com/office/powerpoint/2010/main" val="6927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10" name="Shape 510"/>
          <p:cNvSpPr>
            <a:spLocks noGrp="1"/>
          </p:cNvSpPr>
          <p:nvPr>
            <p:ph type="body" sz="quarter" idx="1"/>
          </p:nvPr>
        </p:nvSpPr>
        <p:spPr>
          <a:prstGeom prst="rect">
            <a:avLst/>
          </a:prstGeom>
        </p:spPr>
        <p:txBody>
          <a:bodyPr/>
          <a:lstStyle/>
          <a:p>
            <a:pPr marL="140367" indent="-140367">
              <a:buSzPct val="100000"/>
              <a:buChar char="•"/>
              <a:defRPr sz="1600"/>
            </a:pPr>
            <a:r>
              <a:rPr lang="en-US" dirty="0"/>
              <a:t>Ref: https://www.dataversity.net/a-brief-history-of-natural-language-processing-nlp/</a:t>
            </a:r>
            <a:endParaRPr dirty="0"/>
          </a:p>
        </p:txBody>
      </p:sp>
    </p:spTree>
    <p:extLst>
      <p:ext uri="{BB962C8B-B14F-4D97-AF65-F5344CB8AC3E}">
        <p14:creationId xmlns:p14="http://schemas.microsoft.com/office/powerpoint/2010/main" val="3813860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15" name="Shape 515"/>
          <p:cNvSpPr>
            <a:spLocks noGrp="1"/>
          </p:cNvSpPr>
          <p:nvPr>
            <p:ph type="body" sz="quarter" idx="1"/>
          </p:nvPr>
        </p:nvSpPr>
        <p:spPr>
          <a:prstGeom prst="rect">
            <a:avLst/>
          </a:prstGeom>
        </p:spPr>
        <p:txBody>
          <a:bodyPr/>
          <a:lstStyle/>
          <a:p>
            <a:pPr marL="140367" indent="-140367">
              <a:buSzPct val="100000"/>
              <a:buChar char="•"/>
              <a:defRPr sz="1600"/>
            </a:pPr>
            <a:r>
              <a:rPr lang="en-US" dirty="0"/>
              <a:t>Early</a:t>
            </a:r>
            <a:r>
              <a:rPr lang="en-US" baseline="0" dirty="0"/>
              <a:t> attempts at trying to understand languages relied heavily on if/else statements to encode every edge case you could think of. For example, while most words can be converted to past tense by adding ‘ed’ (eg. kick -&gt; kicked), some words don’t follow this pattern (eg. run -&gt; ran). The problems with this are apparent, nobody has the time to hard code every rule, so these systems can’t scale or generalize.</a:t>
            </a:r>
            <a:endParaRPr dirty="0"/>
          </a:p>
        </p:txBody>
      </p:sp>
    </p:spTree>
    <p:extLst>
      <p:ext uri="{BB962C8B-B14F-4D97-AF65-F5344CB8AC3E}">
        <p14:creationId xmlns:p14="http://schemas.microsoft.com/office/powerpoint/2010/main" val="1140033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0" name="Shape 520"/>
          <p:cNvSpPr>
            <a:spLocks noGrp="1"/>
          </p:cNvSpPr>
          <p:nvPr>
            <p:ph type="body" sz="quarter" idx="1"/>
          </p:nvPr>
        </p:nvSpPr>
        <p:spPr>
          <a:prstGeom prst="rect">
            <a:avLst/>
          </a:prstGeom>
        </p:spPr>
        <p:txBody>
          <a:bodyPr/>
          <a:lstStyle/>
          <a:p>
            <a:pPr marL="140367" indent="-140367">
              <a:buSzPct val="100000"/>
              <a:buChar char="•"/>
              <a:defRPr sz="1600"/>
            </a:pPr>
            <a:r>
              <a:rPr lang="en-US" dirty="0"/>
              <a:t>In the 80s, NLP approaches grew from using linguistic and handwritten rules to creating easily generalizable statistical models from the analysis of a text corpora</a:t>
            </a:r>
          </a:p>
          <a:p>
            <a:pPr marL="140367" indent="-140367">
              <a:buSzPct val="100000"/>
              <a:buChar char="•"/>
              <a:defRPr sz="1600"/>
            </a:pPr>
            <a:endParaRPr lang="en-US" dirty="0"/>
          </a:p>
          <a:p>
            <a:pPr marL="140367" indent="-140367">
              <a:buSzPct val="100000"/>
              <a:buChar char="•"/>
              <a:defRPr sz="1600"/>
            </a:pPr>
            <a:endParaRPr lang="en-US" dirty="0"/>
          </a:p>
          <a:p>
            <a:pPr marL="140367" indent="-140367">
              <a:buSzPct val="100000"/>
              <a:buChar char="•"/>
              <a:defRPr sz="1600"/>
            </a:pPr>
            <a:r>
              <a:rPr lang="en-US" dirty="0"/>
              <a:t>Text mining – just focus on the text and NLP deals with the undelying features / semantivcs</a:t>
            </a:r>
          </a:p>
          <a:p>
            <a:pPr marL="140367" indent="-140367">
              <a:buSzPct val="100000"/>
              <a:buChar char="•"/>
              <a:defRPr sz="1600"/>
            </a:pPr>
            <a:endParaRPr lang="en-US" dirty="0"/>
          </a:p>
          <a:p>
            <a:pPr marL="140367" indent="-140367">
              <a:buSzPct val="100000"/>
              <a:buChar char="•"/>
              <a:defRPr sz="1600"/>
            </a:pPr>
            <a:r>
              <a:rPr lang="en-SG" dirty="0"/>
              <a:t>Text mining is about extracting useful information from the available data. </a:t>
            </a:r>
          </a:p>
          <a:p>
            <a:pPr marL="140367" indent="-140367">
              <a:buSzPct val="100000"/>
              <a:buChar char="•"/>
              <a:defRPr sz="1600"/>
            </a:pPr>
            <a:r>
              <a:rPr lang="en-SG" dirty="0"/>
              <a:t>Information could be patterns in text or matching structure but the semantics in the text is not considered. </a:t>
            </a:r>
          </a:p>
          <a:p>
            <a:pPr marL="140367" indent="-140367">
              <a:buSzPct val="100000"/>
              <a:buChar char="•"/>
              <a:defRPr sz="1600"/>
            </a:pPr>
            <a:r>
              <a:rPr lang="en-SG" dirty="0"/>
              <a:t>The goal is not about making the system understand what does the text conveys, rather about providing information to the user based on a certain step by step process.</a:t>
            </a:r>
          </a:p>
          <a:p>
            <a:pPr marL="140367" indent="-140367">
              <a:buSzPct val="100000"/>
              <a:buChar char="•"/>
              <a:defRPr sz="1600"/>
            </a:pPr>
            <a:endParaRPr lang="en-SG" dirty="0"/>
          </a:p>
          <a:p>
            <a:pPr marL="140367" indent="-140367">
              <a:buSzPct val="100000"/>
              <a:buChar char="•"/>
              <a:defRPr sz="1600"/>
            </a:pPr>
            <a:r>
              <a:rPr lang="en-SG" dirty="0"/>
              <a:t>speech recognition systems could be a part of NLP, but it has nothing to do with text mining.</a:t>
            </a:r>
          </a:p>
          <a:p>
            <a:pPr marL="140367" indent="-140367">
              <a:buSzPct val="100000"/>
              <a:buChar char="•"/>
              <a:defRPr sz="1600"/>
            </a:pPr>
            <a:endParaRPr dirty="0"/>
          </a:p>
        </p:txBody>
      </p:sp>
    </p:spTree>
    <p:extLst>
      <p:ext uri="{BB962C8B-B14F-4D97-AF65-F5344CB8AC3E}">
        <p14:creationId xmlns:p14="http://schemas.microsoft.com/office/powerpoint/2010/main" val="3926708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US" dirty="0"/>
              <a:t>Leading point:</a:t>
            </a:r>
          </a:p>
          <a:p>
            <a:pPr marL="140367" indent="-140367">
              <a:buSzPct val="100000"/>
              <a:buChar char="•"/>
              <a:defRPr sz="1600"/>
            </a:pPr>
            <a:endParaRPr lang="en-US" dirty="0"/>
          </a:p>
          <a:p>
            <a:pPr marL="140367" indent="-140367">
              <a:buSzPct val="100000"/>
              <a:buChar char="•"/>
              <a:defRPr sz="1600"/>
            </a:pPr>
            <a:endParaRPr lang="en-US" dirty="0"/>
          </a:p>
          <a:p>
            <a:pPr marL="140367" indent="-140367">
              <a:buSzPct val="100000"/>
              <a:buChar char="•"/>
              <a:defRPr sz="1600"/>
            </a:pPr>
            <a:endParaRPr lang="en-US" dirty="0"/>
          </a:p>
          <a:p>
            <a:pPr marL="140367" indent="-140367">
              <a:buSzPct val="100000"/>
              <a:buChar char="•"/>
              <a:defRPr sz="1600"/>
            </a:pPr>
            <a:r>
              <a:rPr lang="en-US" dirty="0"/>
              <a:t>Deep Learning is a subset of Machine</a:t>
            </a:r>
            <a:r>
              <a:rPr lang="en-US" baseline="0" dirty="0"/>
              <a:t> Learning algorithms that use a large (LARGE) amount of data to recognize patterns and utilize neural networks.</a:t>
            </a:r>
          </a:p>
          <a:p>
            <a:pPr marL="140367" indent="-140367">
              <a:buSzPct val="100000"/>
              <a:buChar char="•"/>
              <a:defRPr sz="1600"/>
            </a:pPr>
            <a:endParaRPr lang="en-US" dirty="0"/>
          </a:p>
          <a:p>
            <a:pPr marL="140367" indent="-140367">
              <a:buSzPct val="100000"/>
              <a:buChar char="•"/>
              <a:defRPr sz="1600"/>
            </a:pPr>
            <a:r>
              <a:rPr lang="en-US" dirty="0"/>
              <a:t>Breakthrough source: https://beamandrew.github.io/deeplearning/2017/02/23/deep_learning_101_part1.html</a:t>
            </a:r>
            <a:endParaRPr lang="en-US" baseline="0" dirty="0"/>
          </a:p>
          <a:p>
            <a:pPr marL="140367" indent="-140367">
              <a:buSzPct val="100000"/>
              <a:buChar char="•"/>
              <a:defRPr sz="1600"/>
            </a:pPr>
            <a:endParaRPr lang="en-US" baseline="0" dirty="0"/>
          </a:p>
          <a:p>
            <a:pPr marL="140367" indent="-140367">
              <a:buSzPct val="100000"/>
              <a:buChar char="•"/>
              <a:defRPr sz="1600"/>
            </a:pPr>
            <a:endParaRPr lang="en-US" baseline="0" dirty="0"/>
          </a:p>
          <a:p>
            <a:pPr marL="140367" indent="-140367">
              <a:buSzPct val="100000"/>
              <a:buChar char="•"/>
              <a:defRPr sz="1600"/>
            </a:pPr>
            <a:r>
              <a:rPr lang="en-US" baseline="0" dirty="0"/>
              <a:t>Last bullet?</a:t>
            </a:r>
            <a:endParaRPr dirty="0"/>
          </a:p>
        </p:txBody>
      </p:sp>
    </p:spTree>
    <p:extLst>
      <p:ext uri="{BB962C8B-B14F-4D97-AF65-F5344CB8AC3E}">
        <p14:creationId xmlns:p14="http://schemas.microsoft.com/office/powerpoint/2010/main" val="615315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D30449-2D56-FE47-933B-C7B38E6EB41F}" type="datetime1">
              <a:rPr lang="en-SG" smtClean="0"/>
              <a:t>15/6/20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E985910-617B-6D47-90DF-60FF3AA75170}" type="datetime1">
              <a:rPr lang="en-SG" smtClean="0"/>
              <a:t>15/6/20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8" name="Rectangle 7"/>
          <p:cNvSpPr/>
          <p:nvPr/>
        </p:nvSpPr>
        <p:spPr>
          <a:xfrm>
            <a:off x="16" y="0"/>
            <a:ext cx="4104063"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0C1503F-50E4-B24C-B1CB-04AC79D608E0}" type="datetime1">
              <a:rPr lang="en-SG" smtClean="0"/>
              <a:t>15/6/20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extLst>
      <p:ext uri="{BB962C8B-B14F-4D97-AF65-F5344CB8AC3E}">
        <p14:creationId xmlns:p14="http://schemas.microsoft.com/office/powerpoint/2010/main" val="1699156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sp>
        <p:nvSpPr>
          <p:cNvPr id="8" name="Rectangle 7"/>
          <p:cNvSpPr/>
          <p:nvPr/>
        </p:nvSpPr>
        <p:spPr>
          <a:xfrm>
            <a:off x="16" y="0"/>
            <a:ext cx="410406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946F1E9-D05C-8442-B534-1FD480C4AA3C}" type="datetime1">
              <a:rPr lang="en-SG" smtClean="0"/>
              <a:t>15/6/20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extLst>
      <p:ext uri="{BB962C8B-B14F-4D97-AF65-F5344CB8AC3E}">
        <p14:creationId xmlns:p14="http://schemas.microsoft.com/office/powerpoint/2010/main" val="1311988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163647-1969-284D-84CE-CFD902690EBD}" type="datetime1">
              <a:rPr lang="en-SG" smtClean="0"/>
              <a:t>15/6/20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A23FD-1D51-7F45-AAE9-9263A5965AC2}" type="datetime1">
              <a:rPr lang="en-SG" smtClean="0"/>
              <a:t>15/6/20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5C186-C32A-484E-B188-7C17C901EE0A}" type="datetime1">
              <a:rPr lang="en-SG" smtClean="0"/>
              <a:t>15/6/20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6" name="Rectangle 8"/>
          <p:cNvSpPr/>
          <p:nvPr/>
        </p:nvSpPr>
        <p:spPr>
          <a:xfrm>
            <a:off x="0" y="6354803"/>
            <a:ext cx="12192000" cy="512071"/>
          </a:xfrm>
          <a:prstGeom prst="rect">
            <a:avLst/>
          </a:prstGeom>
          <a:gradFill>
            <a:gsLst>
              <a:gs pos="0">
                <a:srgbClr val="003C71"/>
              </a:gs>
              <a:gs pos="50000">
                <a:schemeClr val="accent2"/>
              </a:gs>
            </a:gsLst>
          </a:gradFill>
          <a:ln w="12700">
            <a:miter lim="400000"/>
          </a:ln>
        </p:spPr>
        <p:txBody>
          <a:bodyPr lIns="60957" tIns="60957" rIns="60957" bIns="60957" anchor="ctr"/>
          <a:lstStyle/>
          <a:p>
            <a:pPr algn="ctr">
              <a:defRPr>
                <a:solidFill>
                  <a:srgbClr val="000000"/>
                </a:solidFill>
                <a:latin typeface="Clear Sans"/>
                <a:ea typeface="Clear Sans"/>
                <a:cs typeface="Clear Sans"/>
                <a:sym typeface="Clear Sans"/>
              </a:defRPr>
            </a:pPr>
            <a:endParaRPr sz="2400" dirty="0"/>
          </a:p>
        </p:txBody>
      </p:sp>
      <p:pic>
        <p:nvPicPr>
          <p:cNvPr id="437" name="Picture 15" descr="Picture 15"/>
          <p:cNvPicPr>
            <a:picLocks noChangeAspect="1"/>
          </p:cNvPicPr>
          <p:nvPr/>
        </p:nvPicPr>
        <p:blipFill>
          <a:blip r:embed="rId2"/>
          <a:stretch>
            <a:fillRect/>
          </a:stretch>
        </p:blipFill>
        <p:spPr>
          <a:xfrm>
            <a:off x="11059167" y="6407851"/>
            <a:ext cx="419661" cy="394599"/>
          </a:xfrm>
          <a:prstGeom prst="rect">
            <a:avLst/>
          </a:prstGeom>
          <a:ln w="12700">
            <a:miter lim="400000"/>
          </a:ln>
        </p:spPr>
      </p:pic>
      <p:sp>
        <p:nvSpPr>
          <p:cNvPr id="438" name="Straight Connector 36"/>
          <p:cNvSpPr/>
          <p:nvPr/>
        </p:nvSpPr>
        <p:spPr>
          <a:xfrm flipH="1">
            <a:off x="11641665" y="6417734"/>
            <a:ext cx="11" cy="381007"/>
          </a:xfrm>
          <a:prstGeom prst="line">
            <a:avLst/>
          </a:prstGeom>
          <a:ln>
            <a:solidFill>
              <a:srgbClr val="000000"/>
            </a:solidFill>
          </a:ln>
        </p:spPr>
        <p:txBody>
          <a:bodyPr lIns="60957" tIns="60957" rIns="60957" bIns="60957"/>
          <a:lstStyle/>
          <a:p>
            <a:endParaRPr sz="2400" dirty="0"/>
          </a:p>
        </p:txBody>
      </p:sp>
      <p:sp>
        <p:nvSpPr>
          <p:cNvPr id="43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43019814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87480" y="893355"/>
            <a:ext cx="8282571" cy="604593"/>
          </a:xfrm>
          <a:prstGeom prst="rect">
            <a:avLst/>
          </a:prstGeom>
        </p:spPr>
        <p:txBody>
          <a:bodyPr>
            <a:normAutofit/>
          </a:bodyPr>
          <a:lstStyle>
            <a:lvl1pPr algn="l">
              <a:defRPr sz="3200" baseline="0">
                <a:latin typeface="Arial"/>
                <a:cs typeface="Arial"/>
              </a:defRPr>
            </a:lvl1pPr>
          </a:lstStyle>
          <a:p>
            <a:r>
              <a:rPr lang="en-US" dirty="0"/>
              <a:t>Header Copy</a:t>
            </a:r>
          </a:p>
        </p:txBody>
      </p:sp>
      <p:cxnSp>
        <p:nvCxnSpPr>
          <p:cNvPr id="7" name="Straight Connector 6"/>
          <p:cNvCxnSpPr/>
          <p:nvPr userDrawn="1"/>
        </p:nvCxnSpPr>
        <p:spPr>
          <a:xfrm flipV="1">
            <a:off x="887480" y="1496851"/>
            <a:ext cx="10375357"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logo.png"/>
          <p:cNvPicPr>
            <a:picLocks noChangeAspect="1"/>
          </p:cNvPicPr>
          <p:nvPr userDrawn="1"/>
        </p:nvPicPr>
        <p:blipFill rotWithShape="1">
          <a:blip r:embed="rId2" cstate="email">
            <a:extLst>
              <a:ext uri="{28A0092B-C50C-407E-A947-70E740481C1C}">
                <a14:useLocalDpi xmlns:a14="http://schemas.microsoft.com/office/drawing/2010/main"/>
              </a:ext>
            </a:extLst>
          </a:blip>
          <a:srcRect r="72476"/>
          <a:stretch/>
        </p:blipFill>
        <p:spPr>
          <a:xfrm>
            <a:off x="10856584" y="462075"/>
            <a:ext cx="458357" cy="404131"/>
          </a:xfrm>
          <a:prstGeom prst="rect">
            <a:avLst/>
          </a:prstGeom>
        </p:spPr>
      </p:pic>
      <p:sp>
        <p:nvSpPr>
          <p:cNvPr id="6" name="Content Placeholder 5"/>
          <p:cNvSpPr>
            <a:spLocks noGrp="1"/>
          </p:cNvSpPr>
          <p:nvPr>
            <p:ph sz="quarter" idx="13"/>
          </p:nvPr>
        </p:nvSpPr>
        <p:spPr>
          <a:xfrm>
            <a:off x="886885" y="1651000"/>
            <a:ext cx="9969500"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Footer Placeholder 3">
            <a:extLst>
              <a:ext uri="{FF2B5EF4-FFF2-40B4-BE49-F238E27FC236}">
                <a16:creationId xmlns:a16="http://schemas.microsoft.com/office/drawing/2014/main" id="{3686BDB3-685F-4047-8265-F7626BC98687}"/>
              </a:ext>
            </a:extLst>
          </p:cNvPr>
          <p:cNvSpPr>
            <a:spLocks noGrp="1"/>
          </p:cNvSpPr>
          <p:nvPr>
            <p:ph type="ftr" sz="quarter" idx="11"/>
          </p:nvPr>
        </p:nvSpPr>
        <p:spPr>
          <a:xfrm>
            <a:off x="3846037" y="6483113"/>
            <a:ext cx="3860800" cy="365125"/>
          </a:xfrm>
          <a:prstGeom prst="rect">
            <a:avLst/>
          </a:prstGeom>
        </p:spPr>
        <p:txBody>
          <a:bodyPr/>
          <a:lstStyle>
            <a:lvl1pPr>
              <a:defRPr sz="1200">
                <a:latin typeface="Arial" pitchFamily="34" charset="0"/>
                <a:cs typeface="Arial" pitchFamily="34" charset="0"/>
              </a:defRPr>
            </a:lvl1pPr>
          </a:lstStyle>
          <a:p>
            <a:endParaRPr lang="en-US" dirty="0"/>
          </a:p>
        </p:txBody>
      </p:sp>
      <p:sp>
        <p:nvSpPr>
          <p:cNvPr id="11" name="Slide Number Placeholder 4">
            <a:extLst>
              <a:ext uri="{FF2B5EF4-FFF2-40B4-BE49-F238E27FC236}">
                <a16:creationId xmlns:a16="http://schemas.microsoft.com/office/drawing/2014/main" id="{E08AED5D-3C13-FB4C-B15D-34083C35AAE2}"/>
              </a:ext>
            </a:extLst>
          </p:cNvPr>
          <p:cNvSpPr>
            <a:spLocks noGrp="1"/>
          </p:cNvSpPr>
          <p:nvPr>
            <p:ph type="sldNum" sz="quarter" idx="12"/>
          </p:nvPr>
        </p:nvSpPr>
        <p:spPr>
          <a:xfrm>
            <a:off x="8418037" y="6483113"/>
            <a:ext cx="2844800" cy="365125"/>
          </a:xfrm>
          <a:prstGeom prst="rect">
            <a:avLst/>
          </a:prstGeom>
        </p:spPr>
        <p:txBody>
          <a:bodyPr/>
          <a:lstStyle>
            <a:lvl1pPr>
              <a:defRPr sz="1200">
                <a:latin typeface="Arial" pitchFamily="34" charset="0"/>
                <a:cs typeface="Arial" pitchFamily="34" charset="0"/>
              </a:defRPr>
            </a:lvl1pPr>
          </a:lstStyle>
          <a:p>
            <a:r>
              <a:rPr lang="en-US" dirty="0"/>
              <a:t>Page </a:t>
            </a:r>
            <a:fld id="{6767FADE-2612-3649-B495-F644A23F288B}" type="slidenum">
              <a:rPr lang="en-US" smtClean="0"/>
              <a:pPr/>
              <a:t>‹#›</a:t>
            </a:fld>
            <a:endParaRPr lang="en-US" dirty="0"/>
          </a:p>
        </p:txBody>
      </p:sp>
    </p:spTree>
    <p:extLst>
      <p:ext uri="{BB962C8B-B14F-4D97-AF65-F5344CB8AC3E}">
        <p14:creationId xmlns:p14="http://schemas.microsoft.com/office/powerpoint/2010/main" val="4018369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D2399-8751-C445-8727-347179E6B21E}" type="datetime1">
              <a:rPr lang="en-SG" smtClean="0"/>
              <a:t>15/6/20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AB71F0-CD94-2648-8989-2A7D813212AD}" type="datetime1">
              <a:rPr lang="en-SG" smtClean="0"/>
              <a:t>15/6/20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EA5F1A-DE1D-AF45-A603-473B09C030FD}" type="datetime1">
              <a:rPr lang="en-SG" smtClean="0"/>
              <a:t>15/6/20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84AD64-EEF9-9C4B-A337-3B2F7E6BB35F}" type="datetime1">
              <a:rPr lang="en-SG" smtClean="0"/>
              <a:t>15/6/20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901BB899-EB8E-BC4C-AD63-51886187C0A1}" type="datetime1">
              <a:rPr lang="en-SG" smtClean="0"/>
              <a:t>15/6/20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6A84F89F-8ADB-574A-ACE3-19D8F146D6A6}" type="datetime1">
              <a:rPr lang="en-SG" smtClean="0"/>
              <a:t>15/6/20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140AF9-5685-CE44-82B6-5BD658005E47}"/>
              </a:ext>
            </a:extLst>
          </p:cNvPr>
          <p:cNvSpPr/>
          <p:nvPr userDrawn="1"/>
        </p:nvSpPr>
        <p:spPr>
          <a:xfrm>
            <a:off x="0" y="5918887"/>
            <a:ext cx="12192000" cy="93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480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F10FDF-B596-5F42-9BB8-E701EE76F427}"/>
              </a:ext>
            </a:extLst>
          </p:cNvPr>
          <p:cNvSpPr/>
          <p:nvPr userDrawn="1"/>
        </p:nvSpPr>
        <p:spPr>
          <a:xfrm>
            <a:off x="-14288" y="-14288"/>
            <a:ext cx="12192000" cy="2700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54083" y="785812"/>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994D6D18-A3F4-0848-B770-49E6C482DCD1}" type="datetime1">
              <a:rPr lang="en-SG" smtClean="0"/>
              <a:t>15/6/20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10" name="Rectangle 9">
            <a:extLst>
              <a:ext uri="{FF2B5EF4-FFF2-40B4-BE49-F238E27FC236}">
                <a16:creationId xmlns:a16="http://schemas.microsoft.com/office/drawing/2014/main" id="{15140AF9-5685-CE44-82B6-5BD658005E47}"/>
              </a:ext>
            </a:extLst>
          </p:cNvPr>
          <p:cNvSpPr/>
          <p:nvPr userDrawn="1"/>
        </p:nvSpPr>
        <p:spPr>
          <a:xfrm>
            <a:off x="0" y="5918887"/>
            <a:ext cx="12192000" cy="93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8530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Date Placeholder 2"/>
          <p:cNvSpPr>
            <a:spLocks noGrp="1"/>
          </p:cNvSpPr>
          <p:nvPr>
            <p:ph type="dt" sz="half" idx="10"/>
          </p:nvPr>
        </p:nvSpPr>
        <p:spPr/>
        <p:txBody>
          <a:bodyPr/>
          <a:lstStyle/>
          <a:p>
            <a:fld id="{89D2D313-66A3-E74A-A417-F45FDCB4F659}" type="datetime1">
              <a:rPr lang="en-SG" smtClean="0"/>
              <a:t>15/6/20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E2F5E7C-3DB2-BA4A-A956-FF60702A017B}" type="datetime1">
              <a:rPr lang="en-SG" smtClean="0"/>
              <a:t>15/6/20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65" r:id="rId7"/>
    <p:sldLayoutId id="2147483666" r:id="rId8"/>
    <p:sldLayoutId id="2147483655" r:id="rId9"/>
    <p:sldLayoutId id="2147483656" r:id="rId10"/>
    <p:sldLayoutId id="2147483664" r:id="rId11"/>
    <p:sldLayoutId id="2147483667" r:id="rId12"/>
    <p:sldLayoutId id="2147483657" r:id="rId13"/>
    <p:sldLayoutId id="2147483658" r:id="rId14"/>
    <p:sldLayoutId id="2147483659" r:id="rId15"/>
    <p:sldLayoutId id="2147483662" r:id="rId16"/>
    <p:sldLayoutId id="2147483663" r:id="rId17"/>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hyperlink" Target="https://ai.googleblog.com/2016/08/text-summarization-with-tensorflow.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hyperlink" Target="https://ai.googleblog.com/2016/09/a-neural-network-for-machine.html"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hyperlink" Target="https://openai.com/blog/better-language-models/"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venturebeat.com/2019/11/25/amazon-researchers-use-nlp-data-set-to-improve-alexas-answers/"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services/cognitive-services/computer-vision/"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gluebenchmark.com/leaderboard"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mccormickml.com/2019/11/05/GLUE/" TargetMode="Externa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mccormickml.com/2019/11/05/GLU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ormAutofit/>
          </a:bodyPr>
          <a:lstStyle/>
          <a:p>
            <a:r>
              <a:rPr lang="en-US" b="1" dirty="0"/>
              <a:t>Natural Language Processing</a:t>
            </a:r>
            <a:endParaRPr lang="en-SG" dirty="0"/>
          </a:p>
        </p:txBody>
      </p:sp>
      <p:sp>
        <p:nvSpPr>
          <p:cNvPr id="3" name="Subtitle 2"/>
          <p:cNvSpPr>
            <a:spLocks noGrp="1"/>
          </p:cNvSpPr>
          <p:nvPr>
            <p:ph type="subTitle" idx="1"/>
          </p:nvPr>
        </p:nvSpPr>
        <p:spPr>
          <a:xfrm>
            <a:off x="1100051" y="4455621"/>
            <a:ext cx="10058400" cy="1143000"/>
          </a:xfrm>
        </p:spPr>
        <p:txBody>
          <a:bodyPr>
            <a:normAutofit/>
          </a:bodyPr>
          <a:lstStyle/>
          <a:p>
            <a:r>
              <a:rPr lang="en-SG" dirty="0">
                <a:solidFill>
                  <a:srgbClr val="FFFFFF"/>
                </a:solidFill>
              </a:rPr>
              <a:t>School of infocomm</a:t>
            </a:r>
          </a:p>
        </p:txBody>
      </p:sp>
      <p:cxnSp>
        <p:nvCxnSpPr>
          <p:cNvPr id="10" name="Straight Connector 9">
            <a:extLst>
              <a:ext uri="{FF2B5EF4-FFF2-40B4-BE49-F238E27FC236}">
                <a16:creationId xmlns:a16="http://schemas.microsoft.com/office/drawing/2014/main" id="{E14BE1C0-923F-4557-952F-150367D02F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F1A0E2E-CDD4-46BC-BDBB-D276E3467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8F2A5265-B923-4C48-AB84-FC98FD202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55877383-5E15-B440-91EC-2AA3993365A2}"/>
              </a:ext>
            </a:extLst>
          </p:cNvPr>
          <p:cNvSpPr txBox="1"/>
          <p:nvPr/>
        </p:nvSpPr>
        <p:spPr>
          <a:xfrm>
            <a:off x="-4182533" y="17102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417961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1980s - Now: Statistical </a:t>
            </a:r>
            <a:r>
              <a:rPr lang="en-US" sz="3600" b="1" dirty="0">
                <a:latin typeface="Arial" panose="020B0604020202020204" pitchFamily="34" charset="0"/>
                <a:cs typeface="Arial" panose="020B0604020202020204" pitchFamily="34" charset="0"/>
              </a:rPr>
              <a:t>/ Machine Learning </a:t>
            </a:r>
            <a:r>
              <a:rPr sz="3600" b="1" dirty="0">
                <a:latin typeface="Arial" panose="020B0604020202020204" pitchFamily="34" charset="0"/>
                <a:cs typeface="Arial" panose="020B0604020202020204" pitchFamily="34" charset="0"/>
              </a:rPr>
              <a:t>Methods </a:t>
            </a:r>
          </a:p>
        </p:txBody>
      </p:sp>
      <p:sp>
        <p:nvSpPr>
          <p:cNvPr id="518" name="How Can We Use Word2Vec?"/>
          <p:cNvSpPr txBox="1"/>
          <p:nvPr/>
        </p:nvSpPr>
        <p:spPr>
          <a:xfrm>
            <a:off x="531136" y="1306627"/>
            <a:ext cx="10681347" cy="4780790"/>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342900" indent="-34290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Approach shifted from linguistics to data-driven</a:t>
            </a:r>
          </a:p>
          <a:p>
            <a:pPr marL="342900" indent="-34290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Increasing computational power and ease to access of text</a:t>
            </a:r>
          </a:p>
          <a:p>
            <a:pPr marL="800100" lvl="1" indent="-34290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First web page (1991) </a:t>
            </a:r>
            <a:r>
              <a:rPr lang="en-US" sz="2400" dirty="0">
                <a:solidFill>
                  <a:schemeClr val="tx1">
                    <a:lumMod val="95000"/>
                    <a:lumOff val="5000"/>
                  </a:schemeClr>
                </a:solidFill>
                <a:latin typeface="Arial" panose="020B0604020202020204" pitchFamily="34" charset="0"/>
                <a:cs typeface="Arial" panose="020B0604020202020204" pitchFamily="34" charset="0"/>
                <a:sym typeface="Wingdings" pitchFamily="2" charset="2"/>
              </a:rPr>
              <a:t> discussion forums, blogs, news portal</a:t>
            </a:r>
          </a:p>
          <a:p>
            <a:pPr marL="800100" lvl="1" indent="-34290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Digital archives</a:t>
            </a:r>
          </a:p>
          <a:p>
            <a:pPr marL="342900" indent="-34290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NLP starts using </a:t>
            </a:r>
            <a:r>
              <a:rPr lang="en-US" sz="2400" dirty="0">
                <a:solidFill>
                  <a:schemeClr val="tx1">
                    <a:lumMod val="95000"/>
                    <a:lumOff val="5000"/>
                  </a:schemeClr>
                </a:solidFill>
                <a:latin typeface="Arial" panose="020B0604020202020204" pitchFamily="34" charset="0"/>
                <a:cs typeface="Arial" panose="020B0604020202020204" pitchFamily="34" charset="0"/>
              </a:rPr>
              <a:t>statistical and probabilistic models</a:t>
            </a:r>
            <a:endParaRPr sz="2400" dirty="0">
              <a:solidFill>
                <a:schemeClr val="tx1">
                  <a:lumMod val="95000"/>
                  <a:lumOff val="5000"/>
                </a:schemeClr>
              </a:solidFill>
              <a:latin typeface="Arial" panose="020B0604020202020204" pitchFamily="34" charset="0"/>
              <a:cs typeface="Arial" panose="020B0604020202020204" pitchFamily="34" charset="0"/>
            </a:endParaRPr>
          </a:p>
          <a:p>
            <a:pPr marL="635500" lvl="1" indent="-342900" defTabSz="609585">
              <a:spcBef>
                <a:spcPts val="1333"/>
              </a:spcBef>
              <a:buSzPct val="75000"/>
              <a:buFont typeface="Arial" panose="020B0604020202020204" pitchFamily="34" charset="0"/>
              <a:buChar char="•"/>
              <a:defRPr sz="1600">
                <a:solidFill>
                  <a:srgbClr val="003C71"/>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Data mining </a:t>
            </a:r>
            <a:r>
              <a:rPr lang="en-US" sz="2400" dirty="0">
                <a:solidFill>
                  <a:schemeClr val="tx1">
                    <a:lumMod val="95000"/>
                    <a:lumOff val="5000"/>
                  </a:schemeClr>
                </a:solidFill>
                <a:latin typeface="Arial" panose="020B0604020202020204" pitchFamily="34" charset="0"/>
                <a:cs typeface="Arial" panose="020B0604020202020204" pitchFamily="34" charset="0"/>
                <a:sym typeface="Wingdings" pitchFamily="2" charset="2"/>
              </a:rPr>
              <a:t> t</a:t>
            </a:r>
            <a:r>
              <a:rPr lang="en-US" sz="2400" dirty="0">
                <a:solidFill>
                  <a:schemeClr val="tx1">
                    <a:lumMod val="95000"/>
                    <a:lumOff val="5000"/>
                  </a:schemeClr>
                </a:solidFill>
                <a:latin typeface="Arial" panose="020B0604020202020204" pitchFamily="34" charset="0"/>
                <a:cs typeface="Arial" panose="020B0604020202020204" pitchFamily="34" charset="0"/>
              </a:rPr>
              <a:t>ext mining</a:t>
            </a:r>
          </a:p>
          <a:p>
            <a:pPr marL="342900" indent="-342900" defTabSz="609585">
              <a:spcBef>
                <a:spcPts val="1333"/>
              </a:spcBef>
              <a:buSzPct val="75000"/>
              <a:buFont typeface="Arial" panose="020B0604020202020204" pitchFamily="34" charset="0"/>
              <a:buChar char="•"/>
              <a:defRPr sz="1600">
                <a:solidFill>
                  <a:srgbClr val="003C71"/>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Generic machine learning algorithms applied to NLP tasks</a:t>
            </a:r>
          </a:p>
          <a:p>
            <a:pPr marL="635500" lvl="1" indent="-342900" defTabSz="609585">
              <a:spcBef>
                <a:spcPts val="1333"/>
              </a:spcBef>
              <a:buSzPct val="75000"/>
              <a:buFont typeface="Arial" panose="020B0604020202020204" pitchFamily="34" charset="0"/>
              <a:buChar char="•"/>
              <a:defRPr sz="1600">
                <a:solidFill>
                  <a:srgbClr val="003C71"/>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Sentiment analysis using logistic regression</a:t>
            </a:r>
          </a:p>
          <a:p>
            <a:pPr marL="635500" lvl="1" indent="-342900" defTabSz="609585">
              <a:spcBef>
                <a:spcPts val="1333"/>
              </a:spcBef>
              <a:buSzPct val="75000"/>
              <a:buFont typeface="Arial" panose="020B0604020202020204" pitchFamily="34" charset="0"/>
              <a:buChar char="•"/>
              <a:defRPr sz="1600">
                <a:solidFill>
                  <a:srgbClr val="003C71"/>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Language models with Markov models</a:t>
            </a:r>
          </a:p>
        </p:txBody>
      </p:sp>
      <p:sp>
        <p:nvSpPr>
          <p:cNvPr id="2" name="Slide Number Placeholder 1">
            <a:extLst>
              <a:ext uri="{FF2B5EF4-FFF2-40B4-BE49-F238E27FC236}">
                <a16:creationId xmlns:a16="http://schemas.microsoft.com/office/drawing/2014/main" id="{364E729D-EE6A-7646-9069-77AA5B6F57D4}"/>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907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Now</a:t>
            </a:r>
            <a:r>
              <a:rPr lang="en-US" sz="3600" b="1" dirty="0">
                <a:latin typeface="Arial" panose="020B0604020202020204" pitchFamily="34" charset="0"/>
                <a:cs typeface="Arial" panose="020B0604020202020204" pitchFamily="34" charset="0"/>
              </a:rPr>
              <a:t> and future</a:t>
            </a:r>
            <a:r>
              <a:rPr sz="3600" b="1" dirty="0">
                <a:latin typeface="Arial" panose="020B0604020202020204" pitchFamily="34" charset="0"/>
                <a:cs typeface="Arial" panose="020B0604020202020204" pitchFamily="34" charset="0"/>
              </a:rPr>
              <a:t>: Deep Learning</a:t>
            </a:r>
          </a:p>
        </p:txBody>
      </p:sp>
      <p:sp>
        <p:nvSpPr>
          <p:cNvPr id="523" name="How Can We Use Word2Vec?"/>
          <p:cNvSpPr txBox="1"/>
          <p:nvPr/>
        </p:nvSpPr>
        <p:spPr>
          <a:xfrm>
            <a:off x="444457" y="993338"/>
            <a:ext cx="11423798" cy="5606657"/>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More advances in computing power with parallelization (GPU)</a:t>
            </a: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Availability of large datasets becomes the norm</a:t>
            </a: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Neural Network</a:t>
            </a: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000" dirty="0">
                <a:solidFill>
                  <a:schemeClr val="tx1">
                    <a:lumMod val="95000"/>
                    <a:lumOff val="5000"/>
                  </a:schemeClr>
                </a:solidFill>
                <a:latin typeface="Arial" panose="020B0604020202020204" pitchFamily="34" charset="0"/>
                <a:cs typeface="Arial" panose="020B0604020202020204" pitchFamily="34" charset="0"/>
              </a:rPr>
              <a:t>Learnt word representation with finite dimensions </a:t>
            </a: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SG" sz="2000" dirty="0">
                <a:solidFill>
                  <a:schemeClr val="tx1">
                    <a:lumMod val="95000"/>
                    <a:lumOff val="5000"/>
                  </a:schemeClr>
                </a:solidFill>
                <a:latin typeface="Arial" panose="020B0604020202020204" pitchFamily="34" charset="0"/>
                <a:cs typeface="Arial" panose="020B0604020202020204" pitchFamily="34" charset="0"/>
              </a:rPr>
              <a:t>Capture semantic and relationships among words</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RNN / LSTM </a:t>
            </a: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000" dirty="0">
                <a:solidFill>
                  <a:schemeClr val="tx1">
                    <a:lumMod val="95000"/>
                    <a:lumOff val="5000"/>
                  </a:schemeClr>
                </a:solidFill>
                <a:latin typeface="Arial" panose="020B0604020202020204" pitchFamily="34" charset="0"/>
                <a:cs typeface="Arial" panose="020B0604020202020204" pitchFamily="34" charset="0"/>
              </a:rPr>
              <a:t>Allows sequential processing and learning of text</a:t>
            </a: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SG" sz="2000" dirty="0">
                <a:solidFill>
                  <a:schemeClr val="tx1">
                    <a:lumMod val="95000"/>
                    <a:lumOff val="5000"/>
                  </a:schemeClr>
                </a:solidFill>
                <a:latin typeface="Arial" panose="020B0604020202020204" pitchFamily="34" charset="0"/>
                <a:cs typeface="Arial" panose="020B0604020202020204" pitchFamily="34" charset="0"/>
              </a:rPr>
              <a:t>Application into machine translation tasks and questions/answering systems</a:t>
            </a:r>
            <a:endParaRPr lang="en-SG" sz="2000" dirty="0">
              <a:latin typeface="Arial" panose="020B0604020202020204" pitchFamily="34" charset="0"/>
              <a:cs typeface="Arial" panose="020B0604020202020204" pitchFamily="34" charset="0"/>
            </a:endParaRPr>
          </a:p>
          <a:p>
            <a:pPr marL="285750"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Attention-based model</a:t>
            </a: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000" dirty="0">
                <a:solidFill>
                  <a:schemeClr val="tx1">
                    <a:lumMod val="95000"/>
                    <a:lumOff val="5000"/>
                  </a:schemeClr>
                </a:solidFill>
                <a:latin typeface="Arial" panose="020B0604020202020204" pitchFamily="34" charset="0"/>
                <a:cs typeface="Arial" panose="020B0604020202020204" pitchFamily="34" charset="0"/>
              </a:rPr>
              <a:t>A way to place various degree of focus (attention) on different part of the text</a:t>
            </a: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000" dirty="0">
                <a:solidFill>
                  <a:schemeClr val="tx1">
                    <a:lumMod val="95000"/>
                    <a:lumOff val="5000"/>
                  </a:schemeClr>
                </a:solidFill>
                <a:latin typeface="Arial" panose="020B0604020202020204" pitchFamily="34" charset="0"/>
                <a:cs typeface="Arial" panose="020B0604020202020204" pitchFamily="34" charset="0"/>
              </a:rPr>
              <a:t>Break-through in machine translation and text generation tasks</a:t>
            </a:r>
          </a:p>
        </p:txBody>
      </p:sp>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164437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object 2"/>
          <p:cNvSpPr txBox="1"/>
          <p:nvPr/>
        </p:nvSpPr>
        <p:spPr>
          <a:xfrm>
            <a:off x="531136" y="409490"/>
            <a:ext cx="11250441" cy="5539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NLP: Speech vs Text</a:t>
            </a:r>
          </a:p>
        </p:txBody>
      </p:sp>
      <p:sp>
        <p:nvSpPr>
          <p:cNvPr id="482" name="How Can We Use Word2Vec?"/>
          <p:cNvSpPr txBox="1"/>
          <p:nvPr/>
        </p:nvSpPr>
        <p:spPr>
          <a:xfrm>
            <a:off x="498423" y="1217368"/>
            <a:ext cx="10530332" cy="1397812"/>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Data source can </a:t>
            </a:r>
            <a:r>
              <a:rPr sz="2400" dirty="0">
                <a:solidFill>
                  <a:schemeClr val="tx1">
                    <a:lumMod val="95000"/>
                    <a:lumOff val="5000"/>
                  </a:schemeClr>
                </a:solidFill>
                <a:latin typeface="Arial" panose="020B0604020202020204" pitchFamily="34" charset="0"/>
                <a:cs typeface="Arial" panose="020B0604020202020204" pitchFamily="34" charset="0"/>
              </a:rPr>
              <a:t>refer to </a:t>
            </a:r>
            <a:r>
              <a:rPr lang="en-US" sz="2400" dirty="0">
                <a:solidFill>
                  <a:schemeClr val="tx1">
                    <a:lumMod val="95000"/>
                    <a:lumOff val="5000"/>
                  </a:schemeClr>
                </a:solidFill>
                <a:latin typeface="Arial" panose="020B0604020202020204" pitchFamily="34" charset="0"/>
                <a:cs typeface="Arial" panose="020B0604020202020204" pitchFamily="34" charset="0"/>
              </a:rPr>
              <a:t>written t</a:t>
            </a:r>
            <a:r>
              <a:rPr sz="2400" dirty="0">
                <a:solidFill>
                  <a:schemeClr val="tx1">
                    <a:lumMod val="95000"/>
                    <a:lumOff val="5000"/>
                  </a:schemeClr>
                </a:solidFill>
                <a:latin typeface="Arial" panose="020B0604020202020204" pitchFamily="34" charset="0"/>
                <a:cs typeface="Arial" panose="020B0604020202020204" pitchFamily="34" charset="0"/>
              </a:rPr>
              <a:t>ext or </a:t>
            </a:r>
            <a:r>
              <a:rPr lang="en-US" sz="2400" dirty="0">
                <a:solidFill>
                  <a:schemeClr val="tx1">
                    <a:lumMod val="95000"/>
                    <a:lumOff val="5000"/>
                  </a:schemeClr>
                </a:solidFill>
                <a:latin typeface="Arial" panose="020B0604020202020204" pitchFamily="34" charset="0"/>
                <a:cs typeface="Arial" panose="020B0604020202020204" pitchFamily="34" charset="0"/>
              </a:rPr>
              <a:t>s</a:t>
            </a:r>
            <a:r>
              <a:rPr sz="2400" dirty="0">
                <a:solidFill>
                  <a:schemeClr val="tx1">
                    <a:lumMod val="95000"/>
                    <a:lumOff val="5000"/>
                  </a:schemeClr>
                </a:solidFill>
                <a:latin typeface="Arial" panose="020B0604020202020204" pitchFamily="34" charset="0"/>
                <a:cs typeface="Arial" panose="020B0604020202020204" pitchFamily="34" charset="0"/>
              </a:rPr>
              <a:t>peech</a:t>
            </a: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Goal of both is the same: translate raw data (text or speech) into underlying </a:t>
            </a:r>
            <a:r>
              <a:rPr sz="2400" u="sng" dirty="0">
                <a:solidFill>
                  <a:schemeClr val="tx1">
                    <a:lumMod val="95000"/>
                    <a:lumOff val="5000"/>
                  </a:schemeClr>
                </a:solidFill>
                <a:latin typeface="Arial" panose="020B0604020202020204" pitchFamily="34" charset="0"/>
                <a:cs typeface="Arial" panose="020B0604020202020204" pitchFamily="34" charset="0"/>
              </a:rPr>
              <a:t>concepts</a:t>
            </a:r>
            <a:r>
              <a:rPr sz="2400" dirty="0">
                <a:solidFill>
                  <a:schemeClr val="tx1">
                    <a:lumMod val="95000"/>
                    <a:lumOff val="5000"/>
                  </a:schemeClr>
                </a:solidFill>
                <a:latin typeface="Arial" panose="020B0604020202020204" pitchFamily="34" charset="0"/>
                <a:cs typeface="Arial" panose="020B0604020202020204" pitchFamily="34" charset="0"/>
              </a:rPr>
              <a:t> (NLU) then possibly into the other form (NLG)</a:t>
            </a:r>
          </a:p>
        </p:txBody>
      </p:sp>
      <p:grpSp>
        <p:nvGrpSpPr>
          <p:cNvPr id="485" name="Rounded Rectangle 1"/>
          <p:cNvGrpSpPr/>
          <p:nvPr/>
        </p:nvGrpSpPr>
        <p:grpSpPr>
          <a:xfrm>
            <a:off x="4743349" y="3596258"/>
            <a:ext cx="2105905" cy="1900655"/>
            <a:chOff x="-2" y="-2"/>
            <a:chExt cx="1579428" cy="1425489"/>
          </a:xfrm>
        </p:grpSpPr>
        <p:sp>
          <p:nvSpPr>
            <p:cNvPr id="483" name="Rounded Rectangle"/>
            <p:cNvSpPr/>
            <p:nvPr/>
          </p:nvSpPr>
          <p:spPr>
            <a:xfrm>
              <a:off x="-2" y="-2"/>
              <a:ext cx="1579428" cy="1425489"/>
            </a:xfrm>
            <a:prstGeom prst="roundRect">
              <a:avLst>
                <a:gd name="adj" fmla="val 16667"/>
              </a:avLst>
            </a:prstGeom>
            <a:solidFill>
              <a:schemeClr val="tx1"/>
            </a:solidFill>
            <a:ln w="25400" cap="flat">
              <a:solidFill>
                <a:srgbClr val="535353"/>
              </a:solidFill>
              <a:prstDash val="solid"/>
              <a:round/>
            </a:ln>
            <a:effectLst>
              <a:outerShdw blurRad="38100" dist="23000" dir="5400000" rotWithShape="0">
                <a:srgbClr val="000000">
                  <a:alpha val="35000"/>
                </a:srgbClr>
              </a:outerShdw>
            </a:effectLst>
          </p:spPr>
          <p:txBody>
            <a:bodyPr wrap="square" lIns="60957" tIns="60957" rIns="60957" bIns="60957" numCol="1" anchor="ctr">
              <a:noAutofit/>
            </a:bodyPr>
            <a:lstStyle/>
            <a:p>
              <a:pPr algn="ctr">
                <a:defRPr>
                  <a:solidFill>
                    <a:srgbClr val="FEFFFF"/>
                  </a:solidFill>
                  <a:latin typeface="Avenir Medium"/>
                  <a:ea typeface="Avenir Medium"/>
                  <a:cs typeface="Avenir Medium"/>
                  <a:sym typeface="Avenir Medium"/>
                </a:defRPr>
              </a:pPr>
              <a:endParaRPr sz="2000" dirty="0">
                <a:latin typeface="Arial" panose="020B0604020202020204" pitchFamily="34" charset="0"/>
                <a:cs typeface="Arial" panose="020B0604020202020204" pitchFamily="34" charset="0"/>
              </a:endParaRPr>
            </a:p>
          </p:txBody>
        </p:sp>
        <p:sp>
          <p:nvSpPr>
            <p:cNvPr id="484" name="Concept Space"/>
            <p:cNvSpPr txBox="1"/>
            <p:nvPr/>
          </p:nvSpPr>
          <p:spPr>
            <a:xfrm>
              <a:off x="69585" y="551159"/>
              <a:ext cx="1440254" cy="3231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7" tIns="60957" rIns="60957" bIns="60957" numCol="1" anchor="ctr">
              <a:spAutoFit/>
            </a:bodyPr>
            <a:lstStyle>
              <a:lvl1pPr algn="ctr">
                <a:defRPr>
                  <a:solidFill>
                    <a:srgbClr val="FEFFFF"/>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Concept Space</a:t>
              </a:r>
            </a:p>
          </p:txBody>
        </p:sp>
      </p:grpSp>
      <p:grpSp>
        <p:nvGrpSpPr>
          <p:cNvPr id="488" name="Rounded Rectangle 5"/>
          <p:cNvGrpSpPr/>
          <p:nvPr/>
        </p:nvGrpSpPr>
        <p:grpSpPr>
          <a:xfrm>
            <a:off x="531132" y="4161078"/>
            <a:ext cx="2105904" cy="623164"/>
            <a:chOff x="-1" y="-2"/>
            <a:chExt cx="1579426" cy="467372"/>
          </a:xfrm>
          <a:solidFill>
            <a:schemeClr val="tx1"/>
          </a:solidFill>
        </p:grpSpPr>
        <p:sp>
          <p:nvSpPr>
            <p:cNvPr id="486" name="Rounded Rectangle"/>
            <p:cNvSpPr/>
            <p:nvPr/>
          </p:nvSpPr>
          <p:spPr>
            <a:xfrm>
              <a:off x="-1" y="-2"/>
              <a:ext cx="1579426" cy="467372"/>
            </a:xfrm>
            <a:prstGeom prst="roundRect">
              <a:avLst>
                <a:gd name="adj" fmla="val 16667"/>
              </a:avLst>
            </a:prstGeom>
            <a:grpFill/>
            <a:ln w="25400" cap="flat">
              <a:solidFill>
                <a:srgbClr val="535353"/>
              </a:solidFill>
              <a:prstDash val="solid"/>
              <a:round/>
            </a:ln>
            <a:effectLst>
              <a:outerShdw blurRad="38100" dist="23000" dir="5400000" rotWithShape="0">
                <a:srgbClr val="000000">
                  <a:alpha val="35000"/>
                </a:srgbClr>
              </a:outerShdw>
            </a:effectLst>
          </p:spPr>
          <p:txBody>
            <a:bodyPr wrap="square" lIns="60957" tIns="60957" rIns="60957" bIns="60957" numCol="1" anchor="ctr">
              <a:noAutofit/>
            </a:bodyPr>
            <a:lstStyle/>
            <a:p>
              <a:pPr algn="ctr">
                <a:defRPr>
                  <a:solidFill>
                    <a:srgbClr val="FEFFFF"/>
                  </a:solidFill>
                  <a:latin typeface="Avenir Medium"/>
                  <a:ea typeface="Avenir Medium"/>
                  <a:cs typeface="Avenir Medium"/>
                  <a:sym typeface="Avenir Medium"/>
                </a:defRPr>
              </a:pPr>
              <a:endParaRPr sz="2000" dirty="0">
                <a:latin typeface="Arial" panose="020B0604020202020204" pitchFamily="34" charset="0"/>
                <a:cs typeface="Arial" panose="020B0604020202020204" pitchFamily="34" charset="0"/>
              </a:endParaRPr>
            </a:p>
          </p:txBody>
        </p:sp>
        <p:sp>
          <p:nvSpPr>
            <p:cNvPr id="487" name="Text"/>
            <p:cNvSpPr txBox="1"/>
            <p:nvPr/>
          </p:nvSpPr>
          <p:spPr>
            <a:xfrm>
              <a:off x="22813" y="72101"/>
              <a:ext cx="1533796" cy="32316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0957" tIns="60957" rIns="60957" bIns="60957" numCol="1" anchor="ctr">
              <a:spAutoFit/>
            </a:bodyPr>
            <a:lstStyle>
              <a:lvl1pPr algn="ctr">
                <a:defRPr>
                  <a:solidFill>
                    <a:srgbClr val="FEFFFF"/>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Text</a:t>
              </a:r>
            </a:p>
          </p:txBody>
        </p:sp>
      </p:grpSp>
      <p:grpSp>
        <p:nvGrpSpPr>
          <p:cNvPr id="491" name="Rounded Rectangle 6"/>
          <p:cNvGrpSpPr/>
          <p:nvPr/>
        </p:nvGrpSpPr>
        <p:grpSpPr>
          <a:xfrm>
            <a:off x="8955577" y="4161075"/>
            <a:ext cx="2105903" cy="670372"/>
            <a:chOff x="-1" y="-2"/>
            <a:chExt cx="1579426" cy="502778"/>
          </a:xfrm>
          <a:solidFill>
            <a:schemeClr val="tx1"/>
          </a:solidFill>
        </p:grpSpPr>
        <p:sp>
          <p:nvSpPr>
            <p:cNvPr id="489" name="Rounded Rectangle"/>
            <p:cNvSpPr/>
            <p:nvPr/>
          </p:nvSpPr>
          <p:spPr>
            <a:xfrm>
              <a:off x="-1" y="-2"/>
              <a:ext cx="1579426" cy="502778"/>
            </a:xfrm>
            <a:prstGeom prst="roundRect">
              <a:avLst>
                <a:gd name="adj" fmla="val 16667"/>
              </a:avLst>
            </a:prstGeom>
            <a:grpFill/>
            <a:ln w="25400" cap="flat">
              <a:solidFill>
                <a:srgbClr val="535353"/>
              </a:solidFill>
              <a:prstDash val="solid"/>
              <a:round/>
            </a:ln>
            <a:effectLst>
              <a:outerShdw blurRad="38100" dist="23000" dir="5400000" rotWithShape="0">
                <a:srgbClr val="000000">
                  <a:alpha val="35000"/>
                </a:srgbClr>
              </a:outerShdw>
            </a:effectLst>
          </p:spPr>
          <p:txBody>
            <a:bodyPr wrap="square" lIns="60957" tIns="60957" rIns="60957" bIns="60957" numCol="1" anchor="ctr">
              <a:noAutofit/>
            </a:bodyPr>
            <a:lstStyle/>
            <a:p>
              <a:pPr algn="ctr">
                <a:defRPr>
                  <a:solidFill>
                    <a:srgbClr val="FEFFFF"/>
                  </a:solidFill>
                  <a:latin typeface="Avenir Medium"/>
                  <a:ea typeface="Avenir Medium"/>
                  <a:cs typeface="Avenir Medium"/>
                  <a:sym typeface="Avenir Medium"/>
                </a:defRPr>
              </a:pPr>
              <a:endParaRPr sz="2000" dirty="0">
                <a:latin typeface="Arial" panose="020B0604020202020204" pitchFamily="34" charset="0"/>
                <a:cs typeface="Arial" panose="020B0604020202020204" pitchFamily="34" charset="0"/>
              </a:endParaRPr>
            </a:p>
          </p:txBody>
        </p:sp>
        <p:sp>
          <p:nvSpPr>
            <p:cNvPr id="490" name="Speech"/>
            <p:cNvSpPr txBox="1"/>
            <p:nvPr/>
          </p:nvSpPr>
          <p:spPr>
            <a:xfrm>
              <a:off x="24541" y="89805"/>
              <a:ext cx="1530340" cy="32316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0957" tIns="60957" rIns="60957" bIns="60957" numCol="1" anchor="ctr">
              <a:spAutoFit/>
            </a:bodyPr>
            <a:lstStyle>
              <a:lvl1pPr algn="ctr">
                <a:defRPr>
                  <a:solidFill>
                    <a:srgbClr val="FEFFFF"/>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Speech</a:t>
              </a:r>
            </a:p>
          </p:txBody>
        </p:sp>
      </p:grpSp>
      <p:sp>
        <p:nvSpPr>
          <p:cNvPr id="492" name="Curved Connector 4"/>
          <p:cNvSpPr/>
          <p:nvPr/>
        </p:nvSpPr>
        <p:spPr>
          <a:xfrm>
            <a:off x="2637037" y="3316064"/>
            <a:ext cx="6284495" cy="17611"/>
          </a:xfrm>
          <a:prstGeom prst="line">
            <a:avLst/>
          </a:prstGeom>
          <a:ln w="76200">
            <a:gradFill flip="none" rotWithShape="1">
              <a:gsLst>
                <a:gs pos="0">
                  <a:srgbClr val="009CDA"/>
                </a:gs>
                <a:gs pos="74000">
                  <a:schemeClr val="accent1">
                    <a:lumMod val="45000"/>
                    <a:lumOff val="55000"/>
                  </a:schemeClr>
                </a:gs>
                <a:gs pos="83000">
                  <a:schemeClr val="accent1">
                    <a:lumMod val="45000"/>
                    <a:lumOff val="55000"/>
                  </a:schemeClr>
                </a:gs>
                <a:gs pos="100000">
                  <a:srgbClr val="B7D108"/>
                </a:gs>
              </a:gsLst>
              <a:lin ang="0" scaled="1"/>
              <a:tileRect/>
            </a:gradFill>
            <a:tailEnd type="triangle"/>
          </a:ln>
          <a:effectLst>
            <a:outerShdw blurRad="38100" dist="20000" dir="5400000" rotWithShape="0">
              <a:srgbClr val="000000">
                <a:alpha val="38000"/>
              </a:srgbClr>
            </a:outerShdw>
          </a:effectLst>
        </p:spPr>
        <p:txBody>
          <a:bodyPr lIns="60957" tIns="60957" rIns="60957" bIns="60957"/>
          <a:lstStyle/>
          <a:p>
            <a:endParaRPr sz="2000" dirty="0">
              <a:latin typeface="Arial" panose="020B0604020202020204" pitchFamily="34" charset="0"/>
              <a:cs typeface="Arial" panose="020B0604020202020204" pitchFamily="34" charset="0"/>
            </a:endParaRPr>
          </a:p>
        </p:txBody>
      </p:sp>
      <p:sp>
        <p:nvSpPr>
          <p:cNvPr id="493" name="Curved Connector 10"/>
          <p:cNvSpPr/>
          <p:nvPr/>
        </p:nvSpPr>
        <p:spPr>
          <a:xfrm flipH="1" flipV="1">
            <a:off x="2654147" y="6127700"/>
            <a:ext cx="6284499" cy="17613"/>
          </a:xfrm>
          <a:prstGeom prst="line">
            <a:avLst/>
          </a:prstGeom>
          <a:ln w="76200">
            <a:gradFill flip="none" rotWithShape="1">
              <a:gsLst>
                <a:gs pos="0">
                  <a:srgbClr val="009CDA"/>
                </a:gs>
                <a:gs pos="74000">
                  <a:schemeClr val="accent1">
                    <a:lumMod val="45000"/>
                    <a:lumOff val="55000"/>
                  </a:schemeClr>
                </a:gs>
                <a:gs pos="83000">
                  <a:schemeClr val="accent1">
                    <a:lumMod val="45000"/>
                    <a:lumOff val="55000"/>
                  </a:schemeClr>
                </a:gs>
                <a:gs pos="100000">
                  <a:srgbClr val="B7D108"/>
                </a:gs>
              </a:gsLst>
              <a:lin ang="10800000" scaled="1"/>
              <a:tileRect/>
            </a:gradFill>
            <a:tailEnd type="triangle"/>
          </a:ln>
          <a:effectLst>
            <a:outerShdw blurRad="38100" dist="20000" dir="5400000" rotWithShape="0">
              <a:srgbClr val="000000">
                <a:alpha val="38000"/>
              </a:srgbClr>
            </a:outerShdw>
          </a:effectLst>
        </p:spPr>
        <p:txBody>
          <a:bodyPr lIns="60957" tIns="60957" rIns="60957" bIns="60957"/>
          <a:lstStyle/>
          <a:p>
            <a:endParaRPr sz="2000" dirty="0">
              <a:latin typeface="Arial" panose="020B0604020202020204" pitchFamily="34" charset="0"/>
              <a:cs typeface="Arial" panose="020B0604020202020204" pitchFamily="34" charset="0"/>
            </a:endParaRPr>
          </a:p>
        </p:txBody>
      </p:sp>
      <p:sp>
        <p:nvSpPr>
          <p:cNvPr id="494" name="Right Arrow 42"/>
          <p:cNvSpPr/>
          <p:nvPr/>
        </p:nvSpPr>
        <p:spPr>
          <a:xfrm rot="21039882">
            <a:off x="2775327" y="4047390"/>
            <a:ext cx="1846229" cy="288180"/>
          </a:xfrm>
          <a:prstGeom prst="rightArrow">
            <a:avLst>
              <a:gd name="adj1" fmla="val 50000"/>
              <a:gd name="adj2" fmla="val 50000"/>
            </a:avLst>
          </a:prstGeom>
          <a:solidFill>
            <a:srgbClr val="535353"/>
          </a:solidFill>
          <a:ln w="25400">
            <a:solidFill>
              <a:srgbClr val="535353"/>
            </a:solidFill>
          </a:ln>
          <a:effectLst>
            <a:outerShdw blurRad="38100" dist="23000" dir="5400000" rotWithShape="0">
              <a:srgbClr val="000000">
                <a:alpha val="35000"/>
              </a:srgbClr>
            </a:outerShdw>
          </a:effectLst>
        </p:spPr>
        <p:txBody>
          <a:bodyPr lIns="60957" tIns="60957" rIns="60957" bIns="60957" anchor="ctr"/>
          <a:lstStyle/>
          <a:p>
            <a:pPr>
              <a:defRPr>
                <a:solidFill>
                  <a:srgbClr val="FEFFFF"/>
                </a:solidFill>
              </a:defRPr>
            </a:pPr>
            <a:endParaRPr sz="2000" dirty="0">
              <a:latin typeface="Arial" panose="020B0604020202020204" pitchFamily="34" charset="0"/>
              <a:cs typeface="Arial" panose="020B0604020202020204" pitchFamily="34" charset="0"/>
            </a:endParaRPr>
          </a:p>
        </p:txBody>
      </p:sp>
      <p:sp>
        <p:nvSpPr>
          <p:cNvPr id="495" name="Right Arrow 52"/>
          <p:cNvSpPr/>
          <p:nvPr/>
        </p:nvSpPr>
        <p:spPr>
          <a:xfrm rot="11272146">
            <a:off x="2770069" y="4712997"/>
            <a:ext cx="1839815" cy="288180"/>
          </a:xfrm>
          <a:prstGeom prst="rightArrow">
            <a:avLst>
              <a:gd name="adj1" fmla="val 50000"/>
              <a:gd name="adj2" fmla="val 50000"/>
            </a:avLst>
          </a:prstGeom>
          <a:solidFill>
            <a:srgbClr val="535353"/>
          </a:solidFill>
          <a:ln w="25400">
            <a:solidFill>
              <a:srgbClr val="535353"/>
            </a:solidFill>
          </a:ln>
          <a:effectLst>
            <a:outerShdw blurRad="38100" dist="23000" dir="5400000" rotWithShape="0">
              <a:srgbClr val="000000">
                <a:alpha val="35000"/>
              </a:srgbClr>
            </a:outerShdw>
          </a:effectLst>
        </p:spPr>
        <p:txBody>
          <a:bodyPr lIns="60957" tIns="60957" rIns="60957" bIns="60957" anchor="ctr"/>
          <a:lstStyle/>
          <a:p>
            <a:pPr>
              <a:defRPr>
                <a:solidFill>
                  <a:srgbClr val="FEFFFF"/>
                </a:solidFill>
              </a:defRPr>
            </a:pPr>
            <a:endParaRPr sz="2000" dirty="0">
              <a:latin typeface="Arial" panose="020B0604020202020204" pitchFamily="34" charset="0"/>
              <a:cs typeface="Arial" panose="020B0604020202020204" pitchFamily="34" charset="0"/>
            </a:endParaRPr>
          </a:p>
        </p:txBody>
      </p:sp>
      <p:sp>
        <p:nvSpPr>
          <p:cNvPr id="496" name="Right Arrow 53"/>
          <p:cNvSpPr/>
          <p:nvPr/>
        </p:nvSpPr>
        <p:spPr>
          <a:xfrm rot="21060167">
            <a:off x="6999845" y="4695982"/>
            <a:ext cx="1833639" cy="288180"/>
          </a:xfrm>
          <a:prstGeom prst="rightArrow">
            <a:avLst>
              <a:gd name="adj1" fmla="val 50000"/>
              <a:gd name="adj2" fmla="val 50000"/>
            </a:avLst>
          </a:prstGeom>
          <a:solidFill>
            <a:srgbClr val="535353"/>
          </a:solidFill>
          <a:ln w="25400">
            <a:solidFill>
              <a:srgbClr val="535353"/>
            </a:solidFill>
          </a:ln>
          <a:effectLst>
            <a:outerShdw blurRad="38100" dist="23000" dir="5400000" rotWithShape="0">
              <a:srgbClr val="000000">
                <a:alpha val="35000"/>
              </a:srgbClr>
            </a:outerShdw>
          </a:effectLst>
        </p:spPr>
        <p:txBody>
          <a:bodyPr lIns="60957" tIns="60957" rIns="60957" bIns="60957" anchor="ctr"/>
          <a:lstStyle/>
          <a:p>
            <a:pPr>
              <a:defRPr>
                <a:solidFill>
                  <a:srgbClr val="FEFFFF"/>
                </a:solidFill>
              </a:defRPr>
            </a:pPr>
            <a:endParaRPr sz="2000" dirty="0">
              <a:latin typeface="Arial" panose="020B0604020202020204" pitchFamily="34" charset="0"/>
              <a:cs typeface="Arial" panose="020B0604020202020204" pitchFamily="34" charset="0"/>
            </a:endParaRPr>
          </a:p>
        </p:txBody>
      </p:sp>
      <p:sp>
        <p:nvSpPr>
          <p:cNvPr id="497" name="Right Arrow 54"/>
          <p:cNvSpPr/>
          <p:nvPr/>
        </p:nvSpPr>
        <p:spPr>
          <a:xfrm rot="11315571">
            <a:off x="6959233" y="4039678"/>
            <a:ext cx="1897225" cy="288180"/>
          </a:xfrm>
          <a:prstGeom prst="rightArrow">
            <a:avLst>
              <a:gd name="adj1" fmla="val 50000"/>
              <a:gd name="adj2" fmla="val 50000"/>
            </a:avLst>
          </a:prstGeom>
          <a:solidFill>
            <a:srgbClr val="535353"/>
          </a:solidFill>
          <a:ln w="25400">
            <a:solidFill>
              <a:srgbClr val="535353"/>
            </a:solidFill>
          </a:ln>
          <a:effectLst>
            <a:outerShdw blurRad="38100" dist="23000" dir="5400000" rotWithShape="0">
              <a:srgbClr val="000000">
                <a:alpha val="35000"/>
              </a:srgbClr>
            </a:outerShdw>
          </a:effectLst>
        </p:spPr>
        <p:txBody>
          <a:bodyPr lIns="60957" tIns="60957" rIns="60957" bIns="60957" anchor="ctr"/>
          <a:lstStyle/>
          <a:p>
            <a:pPr>
              <a:defRPr>
                <a:solidFill>
                  <a:srgbClr val="FEFFFF"/>
                </a:solidFill>
              </a:defRPr>
            </a:pPr>
            <a:endParaRPr sz="2000" dirty="0">
              <a:latin typeface="Arial" panose="020B0604020202020204" pitchFamily="34" charset="0"/>
              <a:cs typeface="Arial" panose="020B0604020202020204" pitchFamily="34" charset="0"/>
            </a:endParaRPr>
          </a:p>
        </p:txBody>
      </p:sp>
      <p:sp>
        <p:nvSpPr>
          <p:cNvPr id="498" name="TextBox 55"/>
          <p:cNvSpPr txBox="1"/>
          <p:nvPr/>
        </p:nvSpPr>
        <p:spPr>
          <a:xfrm>
            <a:off x="4877746" y="2875955"/>
            <a:ext cx="3390761" cy="430881"/>
          </a:xfrm>
          <a:prstGeom prst="rect">
            <a:avLst/>
          </a:prstGeom>
          <a:ln w="12700">
            <a:miter lim="400000"/>
          </a:ln>
          <a:extLst>
            <a:ext uri="{C572A759-6A51-4108-AA02-DFA0A04FC94B}">
              <ma14:wrappingTextBoxFlag xmlns:ma14="http://schemas.microsoft.com/office/mac/drawingml/2011/main" xmlns="" val="1"/>
            </a:ext>
          </a:extLst>
        </p:spPr>
        <p:txBody>
          <a:bodyPr wrap="square"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Text to Speech</a:t>
            </a:r>
          </a:p>
        </p:txBody>
      </p:sp>
      <p:sp>
        <p:nvSpPr>
          <p:cNvPr id="499" name="TextBox 58"/>
          <p:cNvSpPr txBox="1"/>
          <p:nvPr/>
        </p:nvSpPr>
        <p:spPr>
          <a:xfrm>
            <a:off x="4911254" y="5704029"/>
            <a:ext cx="3013545" cy="430881"/>
          </a:xfrm>
          <a:prstGeom prst="rect">
            <a:avLst/>
          </a:prstGeom>
          <a:ln w="12700">
            <a:miter lim="400000"/>
          </a:ln>
          <a:extLst>
            <a:ext uri="{C572A759-6A51-4108-AA02-DFA0A04FC94B}">
              <ma14:wrappingTextBoxFlag xmlns:ma14="http://schemas.microsoft.com/office/mac/drawingml/2011/main" xmlns="" val="1"/>
            </a:ext>
          </a:extLst>
        </p:spPr>
        <p:txBody>
          <a:bodyPr wrap="square"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Speech to Text</a:t>
            </a:r>
          </a:p>
        </p:txBody>
      </p:sp>
      <p:sp>
        <p:nvSpPr>
          <p:cNvPr id="500" name="TextBox 59"/>
          <p:cNvSpPr txBox="1"/>
          <p:nvPr/>
        </p:nvSpPr>
        <p:spPr>
          <a:xfrm>
            <a:off x="3337777" y="3717763"/>
            <a:ext cx="721328" cy="430881"/>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NLU</a:t>
            </a:r>
          </a:p>
        </p:txBody>
      </p:sp>
      <p:sp>
        <p:nvSpPr>
          <p:cNvPr id="501" name="TextBox 60"/>
          <p:cNvSpPr txBox="1"/>
          <p:nvPr/>
        </p:nvSpPr>
        <p:spPr>
          <a:xfrm>
            <a:off x="7555999" y="4958987"/>
            <a:ext cx="721328" cy="430881"/>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NLG</a:t>
            </a:r>
          </a:p>
        </p:txBody>
      </p:sp>
      <p:sp>
        <p:nvSpPr>
          <p:cNvPr id="502" name="TextBox 61"/>
          <p:cNvSpPr txBox="1"/>
          <p:nvPr/>
        </p:nvSpPr>
        <p:spPr>
          <a:xfrm>
            <a:off x="7547180" y="3714163"/>
            <a:ext cx="721328" cy="430881"/>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NLU</a:t>
            </a:r>
          </a:p>
        </p:txBody>
      </p:sp>
      <p:sp>
        <p:nvSpPr>
          <p:cNvPr id="503" name="TextBox 62"/>
          <p:cNvSpPr txBox="1"/>
          <p:nvPr/>
        </p:nvSpPr>
        <p:spPr>
          <a:xfrm>
            <a:off x="3337777" y="4939974"/>
            <a:ext cx="721328" cy="430881"/>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NLG</a:t>
            </a:r>
          </a:p>
        </p:txBody>
      </p:sp>
      <p:sp>
        <p:nvSpPr>
          <p:cNvPr id="2" name="Slide Number Placeholder 1">
            <a:extLst>
              <a:ext uri="{FF2B5EF4-FFF2-40B4-BE49-F238E27FC236}">
                <a16:creationId xmlns:a16="http://schemas.microsoft.com/office/drawing/2014/main" id="{B51BCA05-5A97-DE4E-AACF-FC724E270964}"/>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1578062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1B95C55F-4286-4A2A-A05E-2D274D82F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7" name="Rectangle 126">
            <a:extLst>
              <a:ext uri="{FF2B5EF4-FFF2-40B4-BE49-F238E27FC236}">
                <a16:creationId xmlns:a16="http://schemas.microsoft.com/office/drawing/2014/main" id="{EE2561D9-068B-4BC7-85F6-AE6A7C34B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9" name="Straight Connector 128">
            <a:extLst>
              <a:ext uri="{FF2B5EF4-FFF2-40B4-BE49-F238E27FC236}">
                <a16:creationId xmlns:a16="http://schemas.microsoft.com/office/drawing/2014/main" id="{D61BACF2-0F18-493C-99AB-363E614710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1" name="Rectangle 13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257" name="Rectangle 25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object 2"/>
          <p:cNvSpPr txBox="1"/>
          <p:nvPr/>
        </p:nvSpPr>
        <p:spPr>
          <a:xfrm>
            <a:off x="492370" y="605896"/>
            <a:ext cx="3084844" cy="3465361"/>
          </a:xfrm>
          <a:prstGeom prst="rect">
            <a:avLst/>
          </a:prstGeom>
          <a:extLst>
            <a:ext uri="{C572A759-6A51-4108-AA02-DFA0A04FC94B}">
              <ma14:wrappingTextBoxFlag xmlns:ma14="http://schemas.microsoft.com/office/mac/drawingml/2011/main" xmlns="" val="1"/>
            </a:ext>
          </a:extLst>
        </p:spPr>
        <p:txBody>
          <a:bodyPr vert="horz" lIns="91440" tIns="45720" rIns="91440" bIns="45720" rtlCol="0" anchor="ctr">
            <a:normAutofit/>
          </a:bodyPr>
          <a:lstStyle>
            <a:lvl1pPr indent="9525">
              <a:defRPr sz="3000" spc="-26">
                <a:solidFill>
                  <a:srgbClr val="000000"/>
                </a:solidFill>
                <a:latin typeface="Avenir Book"/>
                <a:ea typeface="Avenir Book"/>
                <a:cs typeface="Avenir Book"/>
                <a:sym typeface="Avenir Book"/>
              </a:defRPr>
            </a:lvl1pPr>
          </a:lstStyle>
          <a:p>
            <a:pPr defTabSz="914400">
              <a:lnSpc>
                <a:spcPct val="85000"/>
              </a:lnSpc>
              <a:spcBef>
                <a:spcPct val="0"/>
              </a:spcBef>
              <a:spcAft>
                <a:spcPts val="600"/>
              </a:spcAft>
            </a:pPr>
            <a:r>
              <a:rPr lang="en-US" sz="3600" b="1" spc="-50" dirty="0">
                <a:solidFill>
                  <a:srgbClr val="FFFFFF"/>
                </a:solidFill>
                <a:latin typeface="Arial" panose="020B0604020202020204" pitchFamily="34" charset="0"/>
                <a:ea typeface="+mj-ea"/>
                <a:cs typeface="Arial" panose="020B0604020202020204" pitchFamily="34" charset="0"/>
              </a:rPr>
              <a:t>NLU Applications</a:t>
            </a:r>
          </a:p>
        </p:txBody>
      </p:sp>
      <p:sp>
        <p:nvSpPr>
          <p:cNvPr id="259" name="Rectangle 258">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How Can We Use Word2Vec?"/>
          <p:cNvSpPr txBox="1"/>
          <p:nvPr/>
        </p:nvSpPr>
        <p:spPr>
          <a:xfrm>
            <a:off x="4742016" y="605896"/>
            <a:ext cx="6957614" cy="4770477"/>
          </a:xfrm>
          <a:prstGeom prst="rect">
            <a:avLst/>
          </a:prstGeom>
          <a:extLst>
            <a:ext uri="{C572A759-6A51-4108-AA02-DFA0A04FC94B}">
              <ma14:wrappingTextBoxFlag xmlns:ma14="http://schemas.microsoft.com/office/mac/drawingml/2011/main" xmlns="" val="1"/>
            </a:ext>
          </a:extLst>
        </p:spPr>
        <p:txBody>
          <a:bodyPr vert="horz" lIns="0" tIns="45720" rIns="0" bIns="45720" rtlCol="0" anchor="ctr">
            <a:normAutofit/>
          </a:bodyPr>
          <a:lstStyle/>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Classification</a:t>
            </a:r>
          </a:p>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Natural Language Search</a:t>
            </a:r>
          </a:p>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Document Recommendation</a:t>
            </a:r>
          </a:p>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Topic Modeling</a:t>
            </a:r>
          </a:p>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Language Identification</a:t>
            </a:r>
          </a:p>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Intent matching for </a:t>
            </a:r>
            <a:r>
              <a:rPr lang="en-US" sz="2400">
                <a:solidFill>
                  <a:schemeClr val="tx1">
                    <a:lumMod val="75000"/>
                    <a:lumOff val="25000"/>
                  </a:schemeClr>
                </a:solidFill>
                <a:latin typeface="Arial" panose="020B0604020202020204" pitchFamily="34" charset="0"/>
                <a:cs typeface="Arial" panose="020B0604020202020204" pitchFamily="34" charset="0"/>
              </a:rPr>
              <a:t>dialog systems</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D76830-E1E4-F841-87E9-6933E1465FAD}"/>
              </a:ext>
            </a:extLst>
          </p:cNvPr>
          <p:cNvSpPr>
            <a:spLocks noGrp="1"/>
          </p:cNvSpPr>
          <p:nvPr>
            <p:ph type="sldNum" sz="quarter" idx="12"/>
          </p:nvPr>
        </p:nvSpPr>
        <p:spPr>
          <a:xfrm>
            <a:off x="10123055" y="6459785"/>
            <a:ext cx="1089428" cy="365125"/>
          </a:xfrm>
        </p:spPr>
        <p:txBody>
          <a:bodyPr vert="horz" lIns="91440" tIns="45720" rIns="91440" bIns="45720" rtlCol="0" anchor="ctr">
            <a:normAutofit/>
          </a:bodyPr>
          <a:lstStyle/>
          <a:p>
            <a:pPr>
              <a:spcAft>
                <a:spcPts val="600"/>
              </a:spcAft>
            </a:pPr>
            <a:fld id="{4FAB73BC-B049-4115-A692-8D63A059BFB8}" type="slidenum">
              <a:rPr lang="en-US">
                <a:solidFill>
                  <a:schemeClr val="tx2"/>
                </a:solidFill>
              </a:rPr>
              <a:pPr>
                <a:spcAft>
                  <a:spcPts val="600"/>
                </a:spcAft>
              </a:pPr>
              <a:t>13</a:t>
            </a:fld>
            <a:endParaRPr lang="en-US" dirty="0">
              <a:solidFill>
                <a:schemeClr val="tx2"/>
              </a:solidFill>
            </a:endParaRPr>
          </a:p>
        </p:txBody>
      </p:sp>
    </p:spTree>
    <p:extLst>
      <p:ext uri="{BB962C8B-B14F-4D97-AF65-F5344CB8AC3E}">
        <p14:creationId xmlns:p14="http://schemas.microsoft.com/office/powerpoint/2010/main" val="2471339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NLU Application: Document Classification </a:t>
            </a:r>
          </a:p>
        </p:txBody>
      </p:sp>
      <p:sp>
        <p:nvSpPr>
          <p:cNvPr id="573" name="How Can We Use Word2Vec?"/>
          <p:cNvSpPr txBox="1"/>
          <p:nvPr/>
        </p:nvSpPr>
        <p:spPr>
          <a:xfrm>
            <a:off x="531136" y="1253602"/>
            <a:ext cx="9615753" cy="2100569"/>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Classify documents</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discrete collections of text</a:t>
            </a:r>
            <a:r>
              <a:rPr lang="en-US" sz="2400" dirty="0">
                <a:solidFill>
                  <a:schemeClr val="tx1">
                    <a:lumMod val="95000"/>
                    <a:lumOff val="5000"/>
                  </a:schemeClr>
                </a:solidFill>
                <a:latin typeface="Arial" panose="020B0604020202020204" pitchFamily="34" charset="0"/>
                <a:cs typeface="Arial" panose="020B0604020202020204" pitchFamily="34" charset="0"/>
              </a:rPr>
              <a:t>)</a:t>
            </a:r>
            <a:r>
              <a:rPr sz="2400" dirty="0">
                <a:solidFill>
                  <a:schemeClr val="tx1">
                    <a:lumMod val="95000"/>
                    <a:lumOff val="5000"/>
                  </a:schemeClr>
                </a:solidFill>
                <a:latin typeface="Arial" panose="020B0604020202020204" pitchFamily="34" charset="0"/>
                <a:cs typeface="Arial" panose="020B0604020202020204" pitchFamily="34" charset="0"/>
              </a:rPr>
              <a:t> - into categories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C</a:t>
            </a:r>
            <a:r>
              <a:rPr sz="2400" dirty="0">
                <a:latin typeface="Arial" panose="020B0604020202020204" pitchFamily="34" charset="0"/>
                <a:cs typeface="Arial" panose="020B0604020202020204" pitchFamily="34" charset="0"/>
              </a:rPr>
              <a:t>lassify emails as spam vs not spam</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C</a:t>
            </a:r>
            <a:r>
              <a:rPr sz="2400" dirty="0">
                <a:latin typeface="Arial" panose="020B0604020202020204" pitchFamily="34" charset="0"/>
                <a:cs typeface="Arial" panose="020B0604020202020204" pitchFamily="34" charset="0"/>
              </a:rPr>
              <a:t>lassify </a:t>
            </a:r>
            <a:r>
              <a:rPr lang="en-US" sz="2400" dirty="0">
                <a:latin typeface="Arial" panose="020B0604020202020204" pitchFamily="34" charset="0"/>
                <a:cs typeface="Arial" panose="020B0604020202020204" pitchFamily="34" charset="0"/>
              </a:rPr>
              <a:t>product</a:t>
            </a:r>
            <a:r>
              <a:rPr sz="2400" dirty="0">
                <a:latin typeface="Arial" panose="020B0604020202020204" pitchFamily="34" charset="0"/>
                <a:cs typeface="Arial" panose="020B0604020202020204" pitchFamily="34" charset="0"/>
              </a:rPr>
              <a:t> reviews as positive v</a:t>
            </a:r>
            <a:r>
              <a:rPr lang="en-US" sz="2400" dirty="0">
                <a:latin typeface="Arial" panose="020B0604020202020204" pitchFamily="34" charset="0"/>
                <a:cs typeface="Arial" panose="020B0604020202020204" pitchFamily="34" charset="0"/>
              </a:rPr>
              <a:t>s</a:t>
            </a:r>
            <a:r>
              <a:rPr sz="2400" dirty="0">
                <a:latin typeface="Arial" panose="020B0604020202020204" pitchFamily="34" charset="0"/>
                <a:cs typeface="Arial" panose="020B0604020202020204" pitchFamily="34" charset="0"/>
              </a:rPr>
              <a:t> negative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Assign labels to documents</a:t>
            </a:r>
            <a:endParaRPr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17C3F3-B9DF-4040-BA99-168758CD5C7C}"/>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395668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solidFill>
                  <a:schemeClr val="tx1">
                    <a:lumMod val="95000"/>
                    <a:lumOff val="5000"/>
                  </a:schemeClr>
                </a:solidFill>
                <a:latin typeface="Arial" panose="020B0604020202020204" pitchFamily="34" charset="0"/>
                <a:cs typeface="Arial" panose="020B0604020202020204" pitchFamily="34" charset="0"/>
              </a:rPr>
              <a:t>NLU Application: Document Recommendation </a:t>
            </a:r>
          </a:p>
        </p:txBody>
      </p:sp>
      <p:sp>
        <p:nvSpPr>
          <p:cNvPr id="578" name="How Can We Use Word2Vec?"/>
          <p:cNvSpPr txBox="1"/>
          <p:nvPr/>
        </p:nvSpPr>
        <p:spPr>
          <a:xfrm>
            <a:off x="531136" y="1253602"/>
            <a:ext cx="9615753" cy="2469901"/>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Choosing the most relevant document based on some information</a:t>
            </a:r>
            <a:r>
              <a:rPr lang="en-US" sz="2400" dirty="0">
                <a:solidFill>
                  <a:schemeClr val="tx1">
                    <a:lumMod val="95000"/>
                    <a:lumOff val="5000"/>
                  </a:schemeClr>
                </a:solidFill>
                <a:latin typeface="Arial" panose="020B0604020202020204" pitchFamily="34" charset="0"/>
                <a:cs typeface="Arial" panose="020B0604020202020204" pitchFamily="34" charset="0"/>
              </a:rPr>
              <a:t> or "finger print"</a:t>
            </a:r>
            <a:r>
              <a:rPr sz="2400" dirty="0">
                <a:solidFill>
                  <a:schemeClr val="tx1">
                    <a:lumMod val="95000"/>
                    <a:lumOff val="5000"/>
                  </a:schemeClr>
                </a:solidFill>
                <a:latin typeface="Arial" panose="020B0604020202020204" pitchFamily="34" charset="0"/>
                <a:cs typeface="Arial" panose="020B0604020202020204" pitchFamily="34" charset="0"/>
              </a:rPr>
              <a:t>:</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S</a:t>
            </a:r>
            <a:r>
              <a:rPr sz="2400" dirty="0">
                <a:latin typeface="Arial" panose="020B0604020202020204" pitchFamily="34" charset="0"/>
                <a:cs typeface="Arial" panose="020B0604020202020204" pitchFamily="34" charset="0"/>
              </a:rPr>
              <a:t>how most relevant webpages based on query to search engine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R</a:t>
            </a:r>
            <a:r>
              <a:rPr sz="2400" dirty="0">
                <a:latin typeface="Arial" panose="020B0604020202020204" pitchFamily="34" charset="0"/>
                <a:cs typeface="Arial" panose="020B0604020202020204" pitchFamily="34" charset="0"/>
              </a:rPr>
              <a:t>ecommend news articles based on past articles liked</a:t>
            </a:r>
            <a:r>
              <a:rPr lang="en-US" sz="2400" dirty="0">
                <a:latin typeface="Arial" panose="020B0604020202020204" pitchFamily="34" charset="0"/>
                <a:cs typeface="Arial" panose="020B0604020202020204" pitchFamily="34" charset="0"/>
              </a:rPr>
              <a:t> or read</a:t>
            </a:r>
            <a:endParaRPr sz="2400" dirty="0">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R</a:t>
            </a:r>
            <a:r>
              <a:rPr sz="2400" dirty="0">
                <a:latin typeface="Arial" panose="020B0604020202020204" pitchFamily="34" charset="0"/>
                <a:cs typeface="Arial" panose="020B0604020202020204" pitchFamily="34" charset="0"/>
              </a:rPr>
              <a:t>ecommend restaurants based on </a:t>
            </a:r>
            <a:r>
              <a:rPr lang="en-US" sz="2400" dirty="0">
                <a:latin typeface="Arial" panose="020B0604020202020204" pitchFamily="34" charset="0"/>
                <a:cs typeface="Arial" panose="020B0604020202020204" pitchFamily="34" charset="0"/>
              </a:rPr>
              <a:t>restaurant</a:t>
            </a:r>
            <a:r>
              <a:rPr sz="2400" dirty="0">
                <a:latin typeface="Arial" panose="020B0604020202020204" pitchFamily="34" charset="0"/>
                <a:cs typeface="Arial" panose="020B0604020202020204" pitchFamily="34" charset="0"/>
              </a:rPr>
              <a:t> reviews</a:t>
            </a:r>
          </a:p>
        </p:txBody>
      </p:sp>
      <p:sp>
        <p:nvSpPr>
          <p:cNvPr id="2" name="Slide Number Placeholder 1">
            <a:extLst>
              <a:ext uri="{FF2B5EF4-FFF2-40B4-BE49-F238E27FC236}">
                <a16:creationId xmlns:a16="http://schemas.microsoft.com/office/drawing/2014/main" id="{4B03C138-A049-934A-977B-C164D28E9D78}"/>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2777924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NLU Application: Topic Modeling </a:t>
            </a:r>
          </a:p>
        </p:txBody>
      </p:sp>
      <p:sp>
        <p:nvSpPr>
          <p:cNvPr id="583" name="How Can We Use Word2Vec?"/>
          <p:cNvSpPr txBox="1"/>
          <p:nvPr/>
        </p:nvSpPr>
        <p:spPr>
          <a:xfrm>
            <a:off x="410423" y="1272358"/>
            <a:ext cx="4574311" cy="2734076"/>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buSzPct val="75000"/>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Breaking a set of documents into topics at the word level</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ee how prevalence of certain topics covered in a magazine changes over time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000" dirty="0">
                <a:latin typeface="Arial" panose="020B0604020202020204" pitchFamily="34" charset="0"/>
                <a:cs typeface="Arial" panose="020B0604020202020204" pitchFamily="34" charset="0"/>
              </a:rPr>
              <a:t>F</a:t>
            </a:r>
            <a:r>
              <a:rPr sz="2000" dirty="0">
                <a:latin typeface="Arial" panose="020B0604020202020204" pitchFamily="34" charset="0"/>
                <a:cs typeface="Arial" panose="020B0604020202020204" pitchFamily="34" charset="0"/>
              </a:rPr>
              <a:t>ind documents belonging to a certain topic</a:t>
            </a:r>
          </a:p>
        </p:txBody>
      </p:sp>
      <p:sp>
        <p:nvSpPr>
          <p:cNvPr id="2" name="Slide Number Placeholder 1">
            <a:extLst>
              <a:ext uri="{FF2B5EF4-FFF2-40B4-BE49-F238E27FC236}">
                <a16:creationId xmlns:a16="http://schemas.microsoft.com/office/drawing/2014/main" id="{5E09A470-3D0C-EE46-9A4C-EADD9A29CE80}"/>
              </a:ext>
            </a:extLst>
          </p:cNvPr>
          <p:cNvSpPr>
            <a:spLocks noGrp="1"/>
          </p:cNvSpPr>
          <p:nvPr>
            <p:ph type="sldNum" sz="quarter" idx="12"/>
          </p:nvPr>
        </p:nvSpPr>
        <p:spPr/>
        <p:txBody>
          <a:bodyPr/>
          <a:lstStyle/>
          <a:p>
            <a:fld id="{4FAB73BC-B049-4115-A692-8D63A059BFB8}" type="slidenum">
              <a:rPr lang="en-US" smtClean="0"/>
              <a:pPr/>
              <a:t>16</a:t>
            </a:fld>
            <a:endParaRPr lang="en-US" dirty="0"/>
          </a:p>
        </p:txBody>
      </p:sp>
      <p:pic>
        <p:nvPicPr>
          <p:cNvPr id="3" name="Picture 2">
            <a:extLst>
              <a:ext uri="{FF2B5EF4-FFF2-40B4-BE49-F238E27FC236}">
                <a16:creationId xmlns:a16="http://schemas.microsoft.com/office/drawing/2014/main" id="{E58FB271-6BC6-FB4E-9D47-8EB3FD2756FC}"/>
              </a:ext>
            </a:extLst>
          </p:cNvPr>
          <p:cNvPicPr>
            <a:picLocks noChangeAspect="1"/>
          </p:cNvPicPr>
          <p:nvPr/>
        </p:nvPicPr>
        <p:blipFill>
          <a:blip r:embed="rId3"/>
          <a:stretch>
            <a:fillRect/>
          </a:stretch>
        </p:blipFill>
        <p:spPr>
          <a:xfrm>
            <a:off x="5105447" y="1271179"/>
            <a:ext cx="6676130" cy="4315641"/>
          </a:xfrm>
          <a:prstGeom prst="rect">
            <a:avLst/>
          </a:prstGeom>
        </p:spPr>
      </p:pic>
    </p:spTree>
    <p:extLst>
      <p:ext uri="{BB962C8B-B14F-4D97-AF65-F5344CB8AC3E}">
        <p14:creationId xmlns:p14="http://schemas.microsoft.com/office/powerpoint/2010/main" val="3228012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NLU Application: </a:t>
            </a:r>
            <a:r>
              <a:rPr lang="en-US" sz="3600" b="1" dirty="0">
                <a:latin typeface="Arial" panose="020B0604020202020204" pitchFamily="34" charset="0"/>
                <a:cs typeface="Arial" panose="020B0604020202020204" pitchFamily="34" charset="0"/>
              </a:rPr>
              <a:t>Intent Matching</a:t>
            </a:r>
            <a:endParaRPr sz="3600" b="1" dirty="0">
              <a:latin typeface="Arial" panose="020B0604020202020204" pitchFamily="34" charset="0"/>
              <a:cs typeface="Arial" panose="020B0604020202020204" pitchFamily="34" charset="0"/>
            </a:endParaRPr>
          </a:p>
        </p:txBody>
      </p:sp>
      <p:sp>
        <p:nvSpPr>
          <p:cNvPr id="583" name="How Can We Use Word2Vec?"/>
          <p:cNvSpPr txBox="1"/>
          <p:nvPr/>
        </p:nvSpPr>
        <p:spPr>
          <a:xfrm>
            <a:off x="410423" y="1342893"/>
            <a:ext cx="10802060" cy="1028481"/>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buSzPct val="75000"/>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Understanding that there are many ways to say or ask for the same thing</a:t>
            </a:r>
            <a:endParaRPr sz="2400" dirty="0">
              <a:solidFill>
                <a:schemeClr val="tx1">
                  <a:lumMod val="95000"/>
                  <a:lumOff val="5000"/>
                </a:schemeClr>
              </a:solidFill>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Use in dialog systems</a:t>
            </a:r>
            <a:endParaRPr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E09A470-3D0C-EE46-9A4C-EADD9A29CE80}"/>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5" name="TextBox 4">
            <a:extLst>
              <a:ext uri="{FF2B5EF4-FFF2-40B4-BE49-F238E27FC236}">
                <a16:creationId xmlns:a16="http://schemas.microsoft.com/office/drawing/2014/main" id="{70C275ED-4C85-B644-BD53-164236C17B91}"/>
              </a:ext>
            </a:extLst>
          </p:cNvPr>
          <p:cNvSpPr txBox="1"/>
          <p:nvPr/>
        </p:nvSpPr>
        <p:spPr>
          <a:xfrm>
            <a:off x="1320799" y="2695974"/>
            <a:ext cx="9008533" cy="3416320"/>
          </a:xfrm>
          <a:prstGeom prst="rect">
            <a:avLst/>
          </a:prstGeom>
          <a:noFill/>
          <a:ln w="3175">
            <a:solidFill>
              <a:schemeClr val="tx1"/>
            </a:solidFill>
          </a:ln>
        </p:spPr>
        <p:txBody>
          <a:bodyPr wrap="square" rtlCol="0">
            <a:spAutoFit/>
          </a:bodyPr>
          <a:lstStyle/>
          <a:p>
            <a:r>
              <a:rPr lang="en-US" sz="2400" i="1" dirty="0">
                <a:latin typeface="Arial" panose="020B0604020202020204" pitchFamily="34" charset="0"/>
                <a:cs typeface="Arial" panose="020B0604020202020204" pitchFamily="34" charset="0"/>
              </a:rPr>
              <a:t>May I know the opening time for the store?</a:t>
            </a:r>
          </a:p>
          <a:p>
            <a:endParaRPr lang="en-US" sz="2400" i="1" dirty="0">
              <a:latin typeface="Arial" panose="020B0604020202020204" pitchFamily="34" charset="0"/>
              <a:cs typeface="Arial" panose="020B0604020202020204" pitchFamily="34" charset="0"/>
            </a:endParaRPr>
          </a:p>
          <a:p>
            <a:r>
              <a:rPr lang="en-US" sz="2400" i="1" dirty="0">
                <a:latin typeface="Arial" panose="020B0604020202020204" pitchFamily="34" charset="0"/>
                <a:cs typeface="Arial" panose="020B0604020202020204" pitchFamily="34" charset="0"/>
              </a:rPr>
              <a:t>Can I come to shop now?</a:t>
            </a:r>
          </a:p>
          <a:p>
            <a:endParaRPr lang="en-US" sz="2400" i="1" dirty="0">
              <a:latin typeface="Arial" panose="020B0604020202020204" pitchFamily="34" charset="0"/>
              <a:cs typeface="Arial" panose="020B0604020202020204" pitchFamily="34" charset="0"/>
            </a:endParaRPr>
          </a:p>
          <a:p>
            <a:r>
              <a:rPr lang="en-US" sz="2400" i="1" dirty="0">
                <a:latin typeface="Arial" panose="020B0604020202020204" pitchFamily="34" charset="0"/>
                <a:cs typeface="Arial" panose="020B0604020202020204" pitchFamily="34" charset="0"/>
              </a:rPr>
              <a:t>What time do you close?</a:t>
            </a:r>
          </a:p>
          <a:p>
            <a:endParaRPr lang="en-US" sz="2400" i="1" dirty="0">
              <a:latin typeface="Arial" panose="020B0604020202020204" pitchFamily="34" charset="0"/>
              <a:cs typeface="Arial" panose="020B0604020202020204" pitchFamily="34" charset="0"/>
            </a:endParaRPr>
          </a:p>
          <a:p>
            <a:r>
              <a:rPr lang="en-US" sz="2400" i="1" dirty="0">
                <a:latin typeface="Arial" panose="020B0604020202020204" pitchFamily="34" charset="0"/>
                <a:cs typeface="Arial" panose="020B0604020202020204" pitchFamily="34" charset="0"/>
              </a:rPr>
              <a:t>Is the mall still open?</a:t>
            </a:r>
          </a:p>
          <a:p>
            <a:endParaRPr lang="en-US" sz="2400" i="1" dirty="0">
              <a:latin typeface="Arial" panose="020B0604020202020204" pitchFamily="34" charset="0"/>
              <a:cs typeface="Arial" panose="020B0604020202020204" pitchFamily="34" charset="0"/>
            </a:endParaRPr>
          </a:p>
          <a:p>
            <a:r>
              <a:rPr lang="en-US" sz="2400" i="1" dirty="0">
                <a:latin typeface="Arial" panose="020B0604020202020204" pitchFamily="34" charset="0"/>
                <a:cs typeface="Arial" panose="020B0604020202020204" pitchFamily="34" charset="0"/>
              </a:rPr>
              <a:t>I can come at 8 pm, is it okay ?</a:t>
            </a:r>
          </a:p>
        </p:txBody>
      </p:sp>
    </p:spTree>
    <p:extLst>
      <p:ext uri="{BB962C8B-B14F-4D97-AF65-F5344CB8AC3E}">
        <p14:creationId xmlns:p14="http://schemas.microsoft.com/office/powerpoint/2010/main" val="2754312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object 2"/>
          <p:cNvSpPr txBox="1"/>
          <p:nvPr/>
        </p:nvSpPr>
        <p:spPr>
          <a:xfrm>
            <a:off x="400508" y="888461"/>
            <a:ext cx="3213550" cy="110799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solidFill>
                  <a:schemeClr val="bg1"/>
                </a:solidFill>
                <a:latin typeface="Arial" panose="020B0604020202020204" pitchFamily="34" charset="0"/>
                <a:cs typeface="Arial" panose="020B0604020202020204" pitchFamily="34" charset="0"/>
              </a:rPr>
              <a:t>NLG </a:t>
            </a:r>
            <a:endParaRPr lang="en-US" sz="3600" b="1" dirty="0">
              <a:solidFill>
                <a:schemeClr val="bg1"/>
              </a:solidFill>
              <a:latin typeface="Arial" panose="020B0604020202020204" pitchFamily="34" charset="0"/>
              <a:cs typeface="Arial" panose="020B0604020202020204" pitchFamily="34" charset="0"/>
            </a:endParaRPr>
          </a:p>
          <a:p>
            <a:r>
              <a:rPr sz="3600" b="1" dirty="0">
                <a:solidFill>
                  <a:schemeClr val="bg1"/>
                </a:solidFill>
                <a:latin typeface="Arial" panose="020B0604020202020204" pitchFamily="34" charset="0"/>
                <a:cs typeface="Arial" panose="020B0604020202020204" pitchFamily="34" charset="0"/>
              </a:rPr>
              <a:t>Applications</a:t>
            </a:r>
          </a:p>
        </p:txBody>
      </p:sp>
      <p:sp>
        <p:nvSpPr>
          <p:cNvPr id="2" name="Slide Number Placeholder 1">
            <a:extLst>
              <a:ext uri="{FF2B5EF4-FFF2-40B4-BE49-F238E27FC236}">
                <a16:creationId xmlns:a16="http://schemas.microsoft.com/office/drawing/2014/main" id="{2B17AEF1-7F70-8247-8375-F20A894F1CC1}"/>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6" name="Rectangle 5">
            <a:extLst>
              <a:ext uri="{FF2B5EF4-FFF2-40B4-BE49-F238E27FC236}">
                <a16:creationId xmlns:a16="http://schemas.microsoft.com/office/drawing/2014/main" id="{C75D522A-7A8D-5543-82C7-0B75DA444CA7}"/>
              </a:ext>
            </a:extLst>
          </p:cNvPr>
          <p:cNvSpPr/>
          <p:nvPr/>
        </p:nvSpPr>
        <p:spPr>
          <a:xfrm>
            <a:off x="4460470" y="888461"/>
            <a:ext cx="6447016" cy="5170646"/>
          </a:xfrm>
          <a:prstGeom prst="rect">
            <a:avLst/>
          </a:prstGeom>
        </p:spPr>
        <p:txBody>
          <a:bodyPr wrap="square">
            <a:spAutoFit/>
          </a:bodyPr>
          <a:lstStyle/>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Machine Translation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Document Summarization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Text Generation</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Question Answering</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Image Captioning</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Notice NLU is almost a prerequisite for NLG</a:t>
            </a:r>
          </a:p>
          <a:p>
            <a:endParaRPr lang="en-US" dirty="0"/>
          </a:p>
        </p:txBody>
      </p:sp>
    </p:spTree>
    <p:extLst>
      <p:ext uri="{BB962C8B-B14F-4D97-AF65-F5344CB8AC3E}">
        <p14:creationId xmlns:p14="http://schemas.microsoft.com/office/powerpoint/2010/main" val="2355493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NLG Application: </a:t>
            </a:r>
            <a:r>
              <a:rPr lang="en-US" sz="3600" b="1" dirty="0">
                <a:latin typeface="Arial" panose="020B0604020202020204" pitchFamily="34" charset="0"/>
                <a:cs typeface="Arial" panose="020B0604020202020204" pitchFamily="34" charset="0"/>
              </a:rPr>
              <a:t>Document</a:t>
            </a:r>
            <a:r>
              <a:rPr sz="3600" b="1" dirty="0">
                <a:latin typeface="Arial" panose="020B0604020202020204" pitchFamily="34" charset="0"/>
                <a:cs typeface="Arial" panose="020B0604020202020204" pitchFamily="34" charset="0"/>
              </a:rPr>
              <a:t> Summarization</a:t>
            </a:r>
          </a:p>
        </p:txBody>
      </p:sp>
      <p:sp>
        <p:nvSpPr>
          <p:cNvPr id="614" name="How Can We Use Word2Vec?"/>
          <p:cNvSpPr txBox="1"/>
          <p:nvPr/>
        </p:nvSpPr>
        <p:spPr>
          <a:xfrm>
            <a:off x="1783658" y="5961988"/>
            <a:ext cx="8116800" cy="864270"/>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endParaRPr sz="2133" dirty="0"/>
          </a:p>
          <a:p>
            <a:pPr defTabSz="609585">
              <a:spcBef>
                <a:spcPts val="1333"/>
              </a:spcBef>
              <a:defRPr sz="1600">
                <a:solidFill>
                  <a:srgbClr val="003C71"/>
                </a:solidFill>
                <a:latin typeface="Avenir Book"/>
                <a:ea typeface="Avenir Book"/>
                <a:cs typeface="Avenir Book"/>
                <a:sym typeface="Avenir Book"/>
              </a:defRPr>
            </a:pPr>
            <a:r>
              <a:rPr lang="en-US" dirty="0"/>
              <a:t>Demo</a:t>
            </a:r>
            <a:r>
              <a:rPr dirty="0"/>
              <a:t>:</a:t>
            </a:r>
            <a:r>
              <a:rPr lang="en-US" dirty="0"/>
              <a:t> https://www.textcompactor.com/</a:t>
            </a:r>
            <a:endParaRPr dirty="0"/>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19</a:t>
            </a:fld>
            <a:endParaRPr lang="en-US" dirty="0"/>
          </a:p>
        </p:txBody>
      </p:sp>
      <p:pic>
        <p:nvPicPr>
          <p:cNvPr id="3" name="Picture 2">
            <a:extLst>
              <a:ext uri="{FF2B5EF4-FFF2-40B4-BE49-F238E27FC236}">
                <a16:creationId xmlns:a16="http://schemas.microsoft.com/office/drawing/2014/main" id="{D824B4CF-00A8-5943-80CA-06A3C279255A}"/>
              </a:ext>
            </a:extLst>
          </p:cNvPr>
          <p:cNvPicPr>
            <a:picLocks noChangeAspect="1"/>
          </p:cNvPicPr>
          <p:nvPr/>
        </p:nvPicPr>
        <p:blipFill>
          <a:blip r:embed="rId3"/>
          <a:stretch>
            <a:fillRect/>
          </a:stretch>
        </p:blipFill>
        <p:spPr>
          <a:xfrm>
            <a:off x="531136" y="1777555"/>
            <a:ext cx="9944100" cy="2641600"/>
          </a:xfrm>
          <a:prstGeom prst="rect">
            <a:avLst/>
          </a:prstGeom>
        </p:spPr>
      </p:pic>
      <p:pic>
        <p:nvPicPr>
          <p:cNvPr id="4" name="Picture 3">
            <a:extLst>
              <a:ext uri="{FF2B5EF4-FFF2-40B4-BE49-F238E27FC236}">
                <a16:creationId xmlns:a16="http://schemas.microsoft.com/office/drawing/2014/main" id="{7D3DAE4A-3D5F-974D-9B24-840C9467136A}"/>
              </a:ext>
            </a:extLst>
          </p:cNvPr>
          <p:cNvPicPr>
            <a:picLocks noChangeAspect="1"/>
          </p:cNvPicPr>
          <p:nvPr/>
        </p:nvPicPr>
        <p:blipFill>
          <a:blip r:embed="rId4"/>
          <a:stretch>
            <a:fillRect/>
          </a:stretch>
        </p:blipFill>
        <p:spPr>
          <a:xfrm>
            <a:off x="4081748" y="4727442"/>
            <a:ext cx="7699829" cy="1483003"/>
          </a:xfrm>
          <a:prstGeom prst="rect">
            <a:avLst/>
          </a:prstGeom>
        </p:spPr>
      </p:pic>
      <p:sp>
        <p:nvSpPr>
          <p:cNvPr id="10" name="Oval 9">
            <a:extLst>
              <a:ext uri="{FF2B5EF4-FFF2-40B4-BE49-F238E27FC236}">
                <a16:creationId xmlns:a16="http://schemas.microsoft.com/office/drawing/2014/main" id="{EFEEB8D5-AA82-0843-AC7C-89355CCED2F6}"/>
              </a:ext>
            </a:extLst>
          </p:cNvPr>
          <p:cNvSpPr/>
          <p:nvPr/>
        </p:nvSpPr>
        <p:spPr>
          <a:xfrm>
            <a:off x="2333989" y="4772273"/>
            <a:ext cx="1197428" cy="118971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Keep 30% of text</a:t>
            </a:r>
          </a:p>
        </p:txBody>
      </p:sp>
      <p:cxnSp>
        <p:nvCxnSpPr>
          <p:cNvPr id="12" name="Elbow Connector 11">
            <a:extLst>
              <a:ext uri="{FF2B5EF4-FFF2-40B4-BE49-F238E27FC236}">
                <a16:creationId xmlns:a16="http://schemas.microsoft.com/office/drawing/2014/main" id="{DFAACCE3-0908-564D-8FBE-0BDF989C514C}"/>
              </a:ext>
            </a:extLst>
          </p:cNvPr>
          <p:cNvCxnSpPr>
            <a:endCxn id="10" idx="2"/>
          </p:cNvCxnSpPr>
          <p:nvPr/>
        </p:nvCxnSpPr>
        <p:spPr>
          <a:xfrm rot="16200000" flipH="1">
            <a:off x="1400578" y="4433720"/>
            <a:ext cx="947976" cy="9188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9FBF41E2-406E-9F43-BE8B-68B2FB14FDAF}"/>
              </a:ext>
            </a:extLst>
          </p:cNvPr>
          <p:cNvCxnSpPr>
            <a:cxnSpLocks/>
          </p:cNvCxnSpPr>
          <p:nvPr/>
        </p:nvCxnSpPr>
        <p:spPr>
          <a:xfrm>
            <a:off x="3531417" y="5346175"/>
            <a:ext cx="550331" cy="127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1" name="How Can We Use Word2Vec?">
            <a:extLst>
              <a:ext uri="{FF2B5EF4-FFF2-40B4-BE49-F238E27FC236}">
                <a16:creationId xmlns:a16="http://schemas.microsoft.com/office/drawing/2014/main" id="{95C4EC7B-D8C7-9C4E-B83B-D0506812E711}"/>
              </a:ext>
            </a:extLst>
          </p:cNvPr>
          <p:cNvSpPr txBox="1"/>
          <p:nvPr/>
        </p:nvSpPr>
        <p:spPr>
          <a:xfrm>
            <a:off x="606438" y="1164393"/>
            <a:ext cx="9615753" cy="492436"/>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lvl1pPr marL="296333" indent="-296333" defTabSz="457200">
              <a:spcBef>
                <a:spcPts val="1000"/>
              </a:spcBef>
              <a:buSzPct val="75000"/>
              <a:buChar char="•"/>
              <a:defRPr sz="1800">
                <a:solidFill>
                  <a:schemeClr val="accent2"/>
                </a:solidFill>
                <a:latin typeface="Avenir Heavy"/>
                <a:ea typeface="Avenir Heavy"/>
                <a:cs typeface="Avenir Heavy"/>
                <a:sym typeface="Avenir Heavy"/>
              </a:defRPr>
            </a:lvl1pPr>
            <a:lvl2pPr marL="515789" indent="-296333" defTabSz="457200">
              <a:spcBef>
                <a:spcPts val="1000"/>
              </a:spcBef>
              <a:buSzPct val="75000"/>
              <a:buChar char="▪"/>
              <a:defRPr sz="1600">
                <a:solidFill>
                  <a:srgbClr val="003C71"/>
                </a:solidFill>
                <a:latin typeface="Avenir Book"/>
                <a:ea typeface="Avenir Book"/>
                <a:cs typeface="Avenir Book"/>
                <a:sym typeface="Avenir Book"/>
              </a:defRPr>
            </a:lvl2pPr>
          </a:lstStyle>
          <a:p>
            <a:pPr marL="0" indent="0">
              <a:buNone/>
            </a:pPr>
            <a:r>
              <a:rPr lang="en-US" sz="2400" dirty="0">
                <a:solidFill>
                  <a:schemeClr val="tx1"/>
                </a:solidFill>
                <a:latin typeface="Arial" panose="020B0604020202020204" pitchFamily="34" charset="0"/>
                <a:cs typeface="Arial" panose="020B0604020202020204" pitchFamily="34" charset="0"/>
              </a:rPr>
              <a:t>Read less</a:t>
            </a:r>
            <a:endParaRPr sz="21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926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Need to know</a:t>
            </a:r>
            <a:endParaRPr sz="3600" b="1" dirty="0">
              <a:latin typeface="Arial" panose="020B0604020202020204" pitchFamily="34" charset="0"/>
              <a:cs typeface="Arial" panose="020B0604020202020204" pitchFamily="34" charset="0"/>
            </a:endParaRPr>
          </a:p>
        </p:txBody>
      </p:sp>
      <p:sp>
        <p:nvSpPr>
          <p:cNvPr id="619" name="How Can We Use Word2Vec?"/>
          <p:cNvSpPr txBox="1"/>
          <p:nvPr/>
        </p:nvSpPr>
        <p:spPr>
          <a:xfrm>
            <a:off x="531136" y="1253602"/>
            <a:ext cx="9615753" cy="3090455"/>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b="1" dirty="0">
                <a:solidFill>
                  <a:schemeClr val="tx1">
                    <a:lumMod val="95000"/>
                    <a:lumOff val="5000"/>
                  </a:schemeClr>
                </a:solidFill>
                <a:latin typeface="Arial" panose="020B0604020202020204" pitchFamily="34" charset="0"/>
                <a:cs typeface="Arial" panose="020B0604020202020204" pitchFamily="34" charset="0"/>
              </a:rPr>
              <a:t>Trainers</a:t>
            </a:r>
            <a:endParaRPr sz="2400" b="1" dirty="0">
              <a:solidFill>
                <a:schemeClr val="tx1">
                  <a:lumMod val="95000"/>
                  <a:lumOff val="5000"/>
                </a:schemeClr>
              </a:solidFill>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133" dirty="0">
                <a:solidFill>
                  <a:schemeClr val="tx1">
                    <a:lumMod val="95000"/>
                    <a:lumOff val="5000"/>
                  </a:schemeClr>
                </a:solidFill>
                <a:latin typeface="Arial" panose="020B0604020202020204" pitchFamily="34" charset="0"/>
                <a:cs typeface="Arial" panose="020B0604020202020204" pitchFamily="34" charset="0"/>
              </a:rPr>
              <a:t>Ho Chee Wai (ho_chee_wai@rp.edu.sg)</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133" dirty="0">
                <a:solidFill>
                  <a:schemeClr val="tx1">
                    <a:lumMod val="95000"/>
                    <a:lumOff val="5000"/>
                  </a:schemeClr>
                </a:solidFill>
                <a:latin typeface="Arial" panose="020B0604020202020204" pitchFamily="34" charset="0"/>
                <a:cs typeface="Arial" panose="020B0604020202020204" pitchFamily="34" charset="0"/>
              </a:rPr>
              <a:t>Tan Poh Keam (tan_poh_keam@rp.edu.sg)</a:t>
            </a:r>
            <a:endParaRPr sz="2133" dirty="0">
              <a:solidFill>
                <a:schemeClr val="tx1">
                  <a:lumMod val="95000"/>
                  <a:lumOff val="5000"/>
                </a:schemeClr>
              </a:solidFill>
              <a:latin typeface="Arial" panose="020B0604020202020204" pitchFamily="34" charset="0"/>
              <a:cs typeface="Arial" panose="020B0604020202020204" pitchFamily="34" charset="0"/>
            </a:endParaRP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endParaRPr lang="en-US" sz="2400" dirty="0">
              <a:solidFill>
                <a:schemeClr val="tx1">
                  <a:lumMod val="95000"/>
                  <a:lumOff val="5000"/>
                </a:schemeClr>
              </a:solidFill>
              <a:latin typeface="Arial" panose="020B0604020202020204" pitchFamily="34" charset="0"/>
              <a:cs typeface="Arial" panose="020B0604020202020204" pitchFamily="34" charset="0"/>
            </a:endParaRP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b="1" dirty="0">
                <a:solidFill>
                  <a:schemeClr val="tx1">
                    <a:lumMod val="95000"/>
                    <a:lumOff val="5000"/>
                  </a:schemeClr>
                </a:solidFill>
                <a:latin typeface="Arial" panose="020B0604020202020204" pitchFamily="34" charset="0"/>
                <a:cs typeface="Arial" panose="020B0604020202020204" pitchFamily="34" charset="0"/>
              </a:rPr>
              <a:t>Assessment</a:t>
            </a:r>
          </a:p>
          <a:p>
            <a:pPr marL="852301" lvl="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Written assignment</a:t>
            </a:r>
          </a:p>
        </p:txBody>
      </p:sp>
      <p:sp>
        <p:nvSpPr>
          <p:cNvPr id="2" name="Slide Number Placeholder 1">
            <a:extLst>
              <a:ext uri="{FF2B5EF4-FFF2-40B4-BE49-F238E27FC236}">
                <a16:creationId xmlns:a16="http://schemas.microsoft.com/office/drawing/2014/main" id="{A30C23F3-E7B4-E640-A97A-4136A66AAF4E}"/>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231277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NLG Application: </a:t>
            </a:r>
            <a:r>
              <a:rPr lang="en-US" sz="3600" b="1" dirty="0">
                <a:latin typeface="Arial" panose="020B0604020202020204" pitchFamily="34" charset="0"/>
                <a:cs typeface="Arial" panose="020B0604020202020204" pitchFamily="34" charset="0"/>
              </a:rPr>
              <a:t>Document </a:t>
            </a:r>
            <a:r>
              <a:rPr sz="3600" b="1" dirty="0">
                <a:latin typeface="Arial" panose="020B0604020202020204" pitchFamily="34" charset="0"/>
                <a:cs typeface="Arial" panose="020B0604020202020204" pitchFamily="34" charset="0"/>
              </a:rPr>
              <a:t>Summarization</a:t>
            </a:r>
          </a:p>
        </p:txBody>
      </p:sp>
      <p:sp>
        <p:nvSpPr>
          <p:cNvPr id="612" name="How Can We Use Word2Vec?"/>
          <p:cNvSpPr txBox="1"/>
          <p:nvPr/>
        </p:nvSpPr>
        <p:spPr>
          <a:xfrm>
            <a:off x="531136" y="1253603"/>
            <a:ext cx="9615753" cy="492436"/>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lvl1pPr marL="296333" indent="-296333" defTabSz="457200">
              <a:spcBef>
                <a:spcPts val="1000"/>
              </a:spcBef>
              <a:buSzPct val="75000"/>
              <a:buChar char="•"/>
              <a:defRPr sz="1800">
                <a:solidFill>
                  <a:schemeClr val="accent2"/>
                </a:solidFill>
                <a:latin typeface="Avenir Heavy"/>
                <a:ea typeface="Avenir Heavy"/>
                <a:cs typeface="Avenir Heavy"/>
                <a:sym typeface="Avenir Heavy"/>
              </a:defRPr>
            </a:lvl1pPr>
            <a:lvl2pPr marL="515789" indent="-296333" defTabSz="457200">
              <a:spcBef>
                <a:spcPts val="1000"/>
              </a:spcBef>
              <a:buSzPct val="75000"/>
              <a:buChar char="▪"/>
              <a:defRPr sz="1600">
                <a:solidFill>
                  <a:srgbClr val="003C71"/>
                </a:solidFill>
                <a:latin typeface="Avenir Book"/>
                <a:ea typeface="Avenir Book"/>
                <a:cs typeface="Avenir Book"/>
                <a:sym typeface="Avenir Book"/>
              </a:defRPr>
            </a:lvl2pPr>
          </a:lstStyle>
          <a:p>
            <a:pPr marL="0" indent="0">
              <a:buNone/>
            </a:pPr>
            <a:r>
              <a:rPr sz="2400" dirty="0">
                <a:solidFill>
                  <a:schemeClr val="tx1"/>
                </a:solidFill>
                <a:latin typeface="Arial" panose="020B0604020202020204" pitchFamily="34" charset="0"/>
                <a:cs typeface="Arial" panose="020B0604020202020204" pitchFamily="34" charset="0"/>
              </a:rPr>
              <a:t>Automatically generate text summaries of documents</a:t>
            </a:r>
          </a:p>
        </p:txBody>
      </p:sp>
      <p:pic>
        <p:nvPicPr>
          <p:cNvPr id="613" name="Screen Shot 2018-05-31 at 10.42.34 AM.png" descr="Screen Shot 2018-05-31 at 10.42.34 AM.png"/>
          <p:cNvPicPr>
            <a:picLocks noChangeAspect="1"/>
          </p:cNvPicPr>
          <p:nvPr/>
        </p:nvPicPr>
        <p:blipFill>
          <a:blip r:embed="rId3"/>
          <a:stretch>
            <a:fillRect/>
          </a:stretch>
        </p:blipFill>
        <p:spPr>
          <a:xfrm>
            <a:off x="884715" y="1715529"/>
            <a:ext cx="10171013" cy="4481923"/>
          </a:xfrm>
          <a:prstGeom prst="rect">
            <a:avLst/>
          </a:prstGeom>
          <a:ln w="12700">
            <a:miter lim="400000"/>
          </a:ln>
        </p:spPr>
      </p:pic>
      <p:sp>
        <p:nvSpPr>
          <p:cNvPr id="614" name="How Can We Use Word2Vec?"/>
          <p:cNvSpPr txBox="1"/>
          <p:nvPr/>
        </p:nvSpPr>
        <p:spPr>
          <a:xfrm>
            <a:off x="280437" y="5620839"/>
            <a:ext cx="8116800" cy="802714"/>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endParaRPr sz="2133" dirty="0"/>
          </a:p>
          <a:p>
            <a:pPr defTabSz="609585">
              <a:spcBef>
                <a:spcPts val="1333"/>
              </a:spcBef>
              <a:defRPr sz="1600">
                <a:solidFill>
                  <a:srgbClr val="003C71"/>
                </a:solidFill>
                <a:latin typeface="Avenir Book"/>
                <a:ea typeface="Avenir Book"/>
                <a:cs typeface="Avenir Book"/>
                <a:sym typeface="Avenir Book"/>
              </a:defRPr>
            </a:pPr>
            <a:r>
              <a:rPr sz="1200" dirty="0"/>
              <a:t>Source: </a:t>
            </a:r>
            <a:r>
              <a:rPr sz="1200" u="sng" dirty="0">
                <a:uFill>
                  <a:solidFill>
                    <a:srgbClr val="0000FF"/>
                  </a:solidFill>
                </a:uFill>
                <a:hlinkClick r:id="rId4">
                  <a:extLst>
                    <a:ext uri="{A12FA001-AC4F-418D-AE19-62706E023703}">
                      <ahyp:hlinkClr xmlns:ahyp="http://schemas.microsoft.com/office/drawing/2018/hyperlinkcolor" val="tx"/>
                    </a:ext>
                  </a:extLst>
                </a:hlinkClick>
              </a:rPr>
              <a:t>https://ai.googleblog.com/2016/08/text-summarization-with-tensorflow.html</a:t>
            </a:r>
            <a:r>
              <a:rPr sz="1200" dirty="0"/>
              <a:t> </a:t>
            </a:r>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985241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NLG Application: Machine Translation</a:t>
            </a:r>
          </a:p>
        </p:txBody>
      </p:sp>
      <p:sp>
        <p:nvSpPr>
          <p:cNvPr id="606" name="How Can We Use Word2Vec?"/>
          <p:cNvSpPr txBox="1"/>
          <p:nvPr/>
        </p:nvSpPr>
        <p:spPr>
          <a:xfrm>
            <a:off x="734983" y="5822111"/>
            <a:ext cx="8116800" cy="451336"/>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r>
              <a:rPr sz="2133" dirty="0"/>
              <a:t>Example from Google</a:t>
            </a:r>
            <a:r>
              <a:rPr lang="en-US" sz="2133" dirty="0"/>
              <a:t> Translate</a:t>
            </a:r>
            <a:endParaRPr sz="2133" dirty="0"/>
          </a:p>
        </p:txBody>
      </p:sp>
      <p:sp>
        <p:nvSpPr>
          <p:cNvPr id="607" name="How Can We Use Word2Vec?"/>
          <p:cNvSpPr txBox="1"/>
          <p:nvPr/>
        </p:nvSpPr>
        <p:spPr>
          <a:xfrm>
            <a:off x="531136" y="1253603"/>
            <a:ext cx="9615753" cy="492436"/>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lvl1pPr marL="296333" indent="-296333" defTabSz="457200">
              <a:spcBef>
                <a:spcPts val="1000"/>
              </a:spcBef>
              <a:buSzPct val="75000"/>
              <a:buChar char="•"/>
              <a:defRPr sz="1800">
                <a:solidFill>
                  <a:schemeClr val="accent2"/>
                </a:solidFill>
                <a:latin typeface="Avenir Heavy"/>
                <a:ea typeface="Avenir Heavy"/>
                <a:cs typeface="Avenir Heavy"/>
                <a:sym typeface="Avenir Heavy"/>
              </a:defRPr>
            </a:lvl1pPr>
          </a:lstStyle>
          <a:p>
            <a:pPr marL="0" indent="0">
              <a:buNone/>
            </a:pPr>
            <a:r>
              <a:rPr sz="2400" dirty="0">
                <a:solidFill>
                  <a:schemeClr val="tx1">
                    <a:lumMod val="95000"/>
                    <a:lumOff val="5000"/>
                  </a:schemeClr>
                </a:solidFill>
                <a:latin typeface="Arial" panose="020B0604020202020204" pitchFamily="34" charset="0"/>
                <a:cs typeface="Arial" panose="020B0604020202020204" pitchFamily="34" charset="0"/>
              </a:rPr>
              <a:t>Automatically translate text between language</a:t>
            </a:r>
            <a:r>
              <a:rPr lang="en-US" sz="2400" dirty="0">
                <a:solidFill>
                  <a:schemeClr val="tx1">
                    <a:lumMod val="95000"/>
                    <a:lumOff val="5000"/>
                  </a:schemeClr>
                </a:solidFill>
                <a:latin typeface="Arial" panose="020B0604020202020204" pitchFamily="34" charset="0"/>
                <a:cs typeface="Arial" panose="020B0604020202020204" pitchFamily="34" charset="0"/>
              </a:rPr>
              <a:t>s</a:t>
            </a: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D65A80-F434-7E4E-9807-333FA9ED1A23}"/>
              </a:ext>
            </a:extLst>
          </p:cNvPr>
          <p:cNvSpPr>
            <a:spLocks noGrp="1"/>
          </p:cNvSpPr>
          <p:nvPr>
            <p:ph type="sldNum" sz="quarter" idx="12"/>
          </p:nvPr>
        </p:nvSpPr>
        <p:spPr/>
        <p:txBody>
          <a:bodyPr/>
          <a:lstStyle/>
          <a:p>
            <a:fld id="{4FAB73BC-B049-4115-A692-8D63A059BFB8}" type="slidenum">
              <a:rPr lang="en-US" smtClean="0"/>
              <a:pPr/>
              <a:t>21</a:t>
            </a:fld>
            <a:endParaRPr lang="en-US" dirty="0"/>
          </a:p>
        </p:txBody>
      </p:sp>
      <p:pic>
        <p:nvPicPr>
          <p:cNvPr id="3" name="Picture 2">
            <a:extLst>
              <a:ext uri="{FF2B5EF4-FFF2-40B4-BE49-F238E27FC236}">
                <a16:creationId xmlns:a16="http://schemas.microsoft.com/office/drawing/2014/main" id="{C0243204-274B-304E-8C15-E182EAF6DC5E}"/>
              </a:ext>
            </a:extLst>
          </p:cNvPr>
          <p:cNvPicPr>
            <a:picLocks noChangeAspect="1"/>
          </p:cNvPicPr>
          <p:nvPr/>
        </p:nvPicPr>
        <p:blipFill rotWithShape="1">
          <a:blip r:embed="rId3"/>
          <a:srcRect l="52490"/>
          <a:stretch/>
        </p:blipFill>
        <p:spPr>
          <a:xfrm>
            <a:off x="6444344" y="1846763"/>
            <a:ext cx="4977910" cy="2387600"/>
          </a:xfrm>
          <a:prstGeom prst="rect">
            <a:avLst/>
          </a:prstGeom>
          <a:ln>
            <a:solidFill>
              <a:schemeClr val="accent1"/>
            </a:solidFill>
          </a:ln>
        </p:spPr>
      </p:pic>
      <p:pic>
        <p:nvPicPr>
          <p:cNvPr id="4" name="Picture 3">
            <a:extLst>
              <a:ext uri="{FF2B5EF4-FFF2-40B4-BE49-F238E27FC236}">
                <a16:creationId xmlns:a16="http://schemas.microsoft.com/office/drawing/2014/main" id="{E49A740D-620E-E640-8978-46EB6731A894}"/>
              </a:ext>
            </a:extLst>
          </p:cNvPr>
          <p:cNvPicPr>
            <a:picLocks noChangeAspect="1"/>
          </p:cNvPicPr>
          <p:nvPr/>
        </p:nvPicPr>
        <p:blipFill rotWithShape="1">
          <a:blip r:embed="rId4"/>
          <a:srcRect l="53226"/>
          <a:stretch/>
        </p:blipFill>
        <p:spPr>
          <a:xfrm>
            <a:off x="6476981" y="4347097"/>
            <a:ext cx="4912636" cy="2514600"/>
          </a:xfrm>
          <a:prstGeom prst="rect">
            <a:avLst/>
          </a:prstGeom>
          <a:ln>
            <a:solidFill>
              <a:schemeClr val="accent1"/>
            </a:solidFill>
          </a:ln>
        </p:spPr>
      </p:pic>
      <p:pic>
        <p:nvPicPr>
          <p:cNvPr id="10" name="Picture 9">
            <a:extLst>
              <a:ext uri="{FF2B5EF4-FFF2-40B4-BE49-F238E27FC236}">
                <a16:creationId xmlns:a16="http://schemas.microsoft.com/office/drawing/2014/main" id="{999E22C3-2332-B543-8AE9-DDE195385827}"/>
              </a:ext>
            </a:extLst>
          </p:cNvPr>
          <p:cNvPicPr>
            <a:picLocks noChangeAspect="1"/>
          </p:cNvPicPr>
          <p:nvPr/>
        </p:nvPicPr>
        <p:blipFill rotWithShape="1">
          <a:blip r:embed="rId3"/>
          <a:srcRect r="55018"/>
          <a:stretch/>
        </p:blipFill>
        <p:spPr>
          <a:xfrm>
            <a:off x="621890" y="2986172"/>
            <a:ext cx="4713031" cy="2387600"/>
          </a:xfrm>
          <a:prstGeom prst="rect">
            <a:avLst/>
          </a:prstGeom>
          <a:ln>
            <a:solidFill>
              <a:schemeClr val="accent1"/>
            </a:solidFill>
          </a:ln>
        </p:spPr>
      </p:pic>
      <p:sp>
        <p:nvSpPr>
          <p:cNvPr id="5" name="Right Arrow 4">
            <a:extLst>
              <a:ext uri="{FF2B5EF4-FFF2-40B4-BE49-F238E27FC236}">
                <a16:creationId xmlns:a16="http://schemas.microsoft.com/office/drawing/2014/main" id="{E3B6D002-C606-054A-814A-41BA1F9B2527}"/>
              </a:ext>
            </a:extLst>
          </p:cNvPr>
          <p:cNvSpPr/>
          <p:nvPr/>
        </p:nvSpPr>
        <p:spPr>
          <a:xfrm>
            <a:off x="5595257" y="3890804"/>
            <a:ext cx="561099" cy="790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FDE43F-2358-D948-825E-630E583D8342}"/>
              </a:ext>
            </a:extLst>
          </p:cNvPr>
          <p:cNvSpPr/>
          <p:nvPr/>
        </p:nvSpPr>
        <p:spPr>
          <a:xfrm>
            <a:off x="0" y="6273447"/>
            <a:ext cx="12192000" cy="58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ow Can We Use Word2Vec?">
            <a:extLst>
              <a:ext uri="{FF2B5EF4-FFF2-40B4-BE49-F238E27FC236}">
                <a16:creationId xmlns:a16="http://schemas.microsoft.com/office/drawing/2014/main" id="{159D5FBB-3E0F-6247-A169-CF57B2A81DBA}"/>
              </a:ext>
            </a:extLst>
          </p:cNvPr>
          <p:cNvSpPr txBox="1"/>
          <p:nvPr/>
        </p:nvSpPr>
        <p:spPr>
          <a:xfrm>
            <a:off x="1214768" y="6379128"/>
            <a:ext cx="9322075" cy="369326"/>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r>
              <a:rPr lang="en-US" dirty="0"/>
              <a:t>Reading </a:t>
            </a:r>
            <a:r>
              <a:rPr dirty="0"/>
              <a:t>: </a:t>
            </a:r>
            <a:r>
              <a:rPr u="sng" dirty="0">
                <a:uFill>
                  <a:solidFill>
                    <a:srgbClr val="0000FF"/>
                  </a:solidFill>
                </a:uFill>
                <a:hlinkClick r:id="rId5">
                  <a:extLst>
                    <a:ext uri="{A12FA001-AC4F-418D-AE19-62706E023703}">
                      <ahyp:hlinkClr xmlns:ahyp="http://schemas.microsoft.com/office/drawing/2018/hyperlinkcolor" val="tx"/>
                    </a:ext>
                  </a:extLst>
                </a:hlinkClick>
              </a:rPr>
              <a:t>https://ai.googleblog.com/2016/09/a-neural-network-for-machine.html</a:t>
            </a:r>
            <a:r>
              <a:rPr dirty="0"/>
              <a:t> </a:t>
            </a:r>
          </a:p>
        </p:txBody>
      </p:sp>
    </p:spTree>
    <p:extLst>
      <p:ext uri="{BB962C8B-B14F-4D97-AF65-F5344CB8AC3E}">
        <p14:creationId xmlns:p14="http://schemas.microsoft.com/office/powerpoint/2010/main" val="3418984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126400" y="955021"/>
            <a:ext cx="3692520"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endParaRPr sz="3600" dirty="0">
              <a:latin typeface="Arial" panose="020B0604020202020204" pitchFamily="34" charset="0"/>
              <a:cs typeface="Arial" panose="020B0604020202020204" pitchFamily="34" charset="0"/>
            </a:endParaRPr>
          </a:p>
        </p:txBody>
      </p:sp>
      <p:sp>
        <p:nvSpPr>
          <p:cNvPr id="614" name="How Can We Use Word2Vec?"/>
          <p:cNvSpPr txBox="1"/>
          <p:nvPr/>
        </p:nvSpPr>
        <p:spPr>
          <a:xfrm>
            <a:off x="684948" y="6550784"/>
            <a:ext cx="4497708" cy="307771"/>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r>
              <a:rPr sz="1200" dirty="0"/>
              <a:t>Source:</a:t>
            </a:r>
            <a:r>
              <a:rPr lang="en-US" sz="1200" dirty="0"/>
              <a:t> </a:t>
            </a:r>
            <a:r>
              <a:rPr lang="en-SG" sz="1200" dirty="0">
                <a:sym typeface="Avenir Book"/>
                <a:hlinkClick r:id="rId3">
                  <a:extLst>
                    <a:ext uri="{A12FA001-AC4F-418D-AE19-62706E023703}">
                      <ahyp:hlinkClr xmlns:ahyp="http://schemas.microsoft.com/office/drawing/2018/hyperlinkcolor" val="tx"/>
                    </a:ext>
                  </a:extLst>
                </a:hlinkClick>
              </a:rPr>
              <a:t>https://openai.com/blog/better-language-models/</a:t>
            </a:r>
            <a:r>
              <a:rPr lang="en-US" sz="1200" dirty="0"/>
              <a:t> </a:t>
            </a:r>
            <a:endParaRPr sz="1200" dirty="0"/>
          </a:p>
        </p:txBody>
      </p:sp>
      <p:sp>
        <p:nvSpPr>
          <p:cNvPr id="4" name="Title 3">
            <a:extLst>
              <a:ext uri="{FF2B5EF4-FFF2-40B4-BE49-F238E27FC236}">
                <a16:creationId xmlns:a16="http://schemas.microsoft.com/office/drawing/2014/main" id="{78BF1B0F-7069-4029-A92E-95F706C98B6C}"/>
              </a:ext>
            </a:extLst>
          </p:cNvPr>
          <p:cNvSpPr>
            <a:spLocks noGrp="1"/>
          </p:cNvSpPr>
          <p:nvPr>
            <p:ph type="title"/>
          </p:nvPr>
        </p:nvSpPr>
        <p:spPr/>
        <p:txBody>
          <a:bodyPr>
            <a:normAutofit/>
          </a:bodyPr>
          <a:lstStyle/>
          <a:p>
            <a:r>
              <a:rPr lang="en-SG" dirty="0"/>
              <a:t>NLG Application: Text Generation</a:t>
            </a:r>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22</a:t>
            </a:fld>
            <a:endParaRPr lang="en-US" dirty="0"/>
          </a:p>
        </p:txBody>
      </p:sp>
      <p:pic>
        <p:nvPicPr>
          <p:cNvPr id="3" name="Picture 2">
            <a:extLst>
              <a:ext uri="{FF2B5EF4-FFF2-40B4-BE49-F238E27FC236}">
                <a16:creationId xmlns:a16="http://schemas.microsoft.com/office/drawing/2014/main" id="{17D27EE1-77C9-6C48-BF1B-0BDB42A06F90}"/>
              </a:ext>
            </a:extLst>
          </p:cNvPr>
          <p:cNvPicPr>
            <a:picLocks noChangeAspect="1"/>
          </p:cNvPicPr>
          <p:nvPr/>
        </p:nvPicPr>
        <p:blipFill rotWithShape="1">
          <a:blip r:embed="rId4"/>
          <a:srcRect r="12419" b="40526"/>
          <a:stretch/>
        </p:blipFill>
        <p:spPr>
          <a:xfrm>
            <a:off x="464853" y="1000098"/>
            <a:ext cx="11262294" cy="5459687"/>
          </a:xfrm>
          <a:prstGeom prst="rect">
            <a:avLst/>
          </a:prstGeom>
        </p:spPr>
      </p:pic>
    </p:spTree>
    <p:extLst>
      <p:ext uri="{BB962C8B-B14F-4D97-AF65-F5344CB8AC3E}">
        <p14:creationId xmlns:p14="http://schemas.microsoft.com/office/powerpoint/2010/main" val="2705454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NLG Application: </a:t>
            </a:r>
            <a:r>
              <a:rPr lang="en-US" sz="3600" b="1" dirty="0">
                <a:latin typeface="Arial" panose="020B0604020202020204" pitchFamily="34" charset="0"/>
                <a:cs typeface="Arial" panose="020B0604020202020204" pitchFamily="34" charset="0"/>
              </a:rPr>
              <a:t>Question and Answering</a:t>
            </a:r>
            <a:endParaRPr sz="3600" b="1" dirty="0">
              <a:latin typeface="Arial" panose="020B0604020202020204" pitchFamily="34" charset="0"/>
              <a:cs typeface="Arial" panose="020B0604020202020204" pitchFamily="34" charset="0"/>
            </a:endParaRPr>
          </a:p>
        </p:txBody>
      </p:sp>
      <p:sp>
        <p:nvSpPr>
          <p:cNvPr id="614" name="How Can We Use Word2Vec?"/>
          <p:cNvSpPr txBox="1"/>
          <p:nvPr/>
        </p:nvSpPr>
        <p:spPr>
          <a:xfrm>
            <a:off x="984065" y="4902975"/>
            <a:ext cx="9936483" cy="738658"/>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r>
              <a:rPr lang="en-US" sz="2000" dirty="0">
                <a:latin typeface="Arial" panose="020B0604020202020204" pitchFamily="34" charset="0"/>
                <a:cs typeface="Arial" panose="020B0604020202020204" pitchFamily="34" charset="0"/>
                <a:sym typeface="Avenir Book"/>
              </a:rPr>
              <a:t>Most confident answers generated by GPT-2 on the development set of Natural Questions</a:t>
            </a:r>
            <a:endParaRPr sz="2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3" name="Rectangle 2"/>
          <p:cNvSpPr/>
          <p:nvPr/>
        </p:nvSpPr>
        <p:spPr>
          <a:xfrm>
            <a:off x="439135" y="986336"/>
            <a:ext cx="11434441" cy="830997"/>
          </a:xfrm>
          <a:prstGeom prst="rect">
            <a:avLst/>
          </a:prstGeom>
        </p:spPr>
        <p:txBody>
          <a:bodyPr wrap="square">
            <a:spAutoFit/>
          </a:bodyPr>
          <a:lstStyle/>
          <a:p>
            <a:r>
              <a:rPr lang="en-US" sz="2400" dirty="0">
                <a:solidFill>
                  <a:srgbClr val="222222"/>
                </a:solidFill>
                <a:latin typeface="arial" panose="020B0604020202020204" pitchFamily="34" charset="0"/>
              </a:rPr>
              <a:t>QnA is concerned with building unsupervised models/systems that provides </a:t>
            </a:r>
            <a:r>
              <a:rPr lang="en-US" sz="2400" b="1" dirty="0">
                <a:solidFill>
                  <a:srgbClr val="222222"/>
                </a:solidFill>
                <a:latin typeface="arial" panose="020B0604020202020204" pitchFamily="34" charset="0"/>
              </a:rPr>
              <a:t>answer to questions</a:t>
            </a:r>
            <a:r>
              <a:rPr lang="en-US" sz="2400" dirty="0">
                <a:solidFill>
                  <a:srgbClr val="222222"/>
                </a:solidFill>
                <a:latin typeface="arial" panose="020B0604020202020204" pitchFamily="34" charset="0"/>
              </a:rPr>
              <a:t> based on large and diverse text sources</a:t>
            </a:r>
            <a:endParaRPr lang="en-SG" sz="2400" dirty="0"/>
          </a:p>
        </p:txBody>
      </p:sp>
      <p:sp>
        <p:nvSpPr>
          <p:cNvPr id="5" name="TextBox 4"/>
          <p:cNvSpPr txBox="1"/>
          <p:nvPr/>
        </p:nvSpPr>
        <p:spPr>
          <a:xfrm>
            <a:off x="39187" y="6362057"/>
            <a:ext cx="13128171" cy="307777"/>
          </a:xfrm>
          <a:prstGeom prst="rect">
            <a:avLst/>
          </a:prstGeom>
          <a:noFill/>
        </p:spPr>
        <p:txBody>
          <a:bodyPr wrap="square" rtlCol="0">
            <a:spAutoFit/>
          </a:bodyPr>
          <a:lstStyle/>
          <a:p>
            <a:r>
              <a:rPr lang="en-SG" sz="1400" dirty="0"/>
              <a:t>Source: https://d4mucfpksywv.cloudfront.net/better-language-models/language_models_are_unsupervised_multitask_learners.pdf</a:t>
            </a:r>
          </a:p>
        </p:txBody>
      </p:sp>
      <p:pic>
        <p:nvPicPr>
          <p:cNvPr id="6" name="Picture 5"/>
          <p:cNvPicPr>
            <a:picLocks noChangeAspect="1"/>
          </p:cNvPicPr>
          <p:nvPr/>
        </p:nvPicPr>
        <p:blipFill>
          <a:blip r:embed="rId3"/>
          <a:stretch>
            <a:fillRect/>
          </a:stretch>
        </p:blipFill>
        <p:spPr>
          <a:xfrm>
            <a:off x="130627" y="1915061"/>
            <a:ext cx="12152813" cy="2742745"/>
          </a:xfrm>
          <a:prstGeom prst="rect">
            <a:avLst/>
          </a:prstGeom>
        </p:spPr>
      </p:pic>
    </p:spTree>
    <p:extLst>
      <p:ext uri="{BB962C8B-B14F-4D97-AF65-F5344CB8AC3E}">
        <p14:creationId xmlns:p14="http://schemas.microsoft.com/office/powerpoint/2010/main" val="1166870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531137" y="409490"/>
            <a:ext cx="3692520" cy="246221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b="1" dirty="0">
                <a:latin typeface="Arial" panose="020B0604020202020204" pitchFamily="34" charset="0"/>
                <a:cs typeface="Arial" panose="020B0604020202020204" pitchFamily="34" charset="0"/>
              </a:rPr>
              <a:t>NLG Application: </a:t>
            </a:r>
            <a:r>
              <a:rPr lang="en-US" sz="4000" b="1" dirty="0">
                <a:latin typeface="Arial" panose="020B0604020202020204" pitchFamily="34" charset="0"/>
                <a:cs typeface="Arial" panose="020B0604020202020204" pitchFamily="34" charset="0"/>
              </a:rPr>
              <a:t>Question Answering</a:t>
            </a:r>
            <a:endParaRPr sz="4000" b="1" dirty="0">
              <a:latin typeface="Arial" panose="020B0604020202020204" pitchFamily="34" charset="0"/>
              <a:cs typeface="Arial" panose="020B0604020202020204" pitchFamily="34" charset="0"/>
            </a:endParaRPr>
          </a:p>
        </p:txBody>
      </p:sp>
      <p:sp>
        <p:nvSpPr>
          <p:cNvPr id="614" name="How Can We Use Word2Vec?"/>
          <p:cNvSpPr txBox="1"/>
          <p:nvPr/>
        </p:nvSpPr>
        <p:spPr>
          <a:xfrm>
            <a:off x="174484" y="3983802"/>
            <a:ext cx="3383486" cy="1213147"/>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endParaRPr sz="1200" dirty="0"/>
          </a:p>
          <a:p>
            <a:pPr defTabSz="609585">
              <a:spcBef>
                <a:spcPts val="1333"/>
              </a:spcBef>
              <a:defRPr sz="1600">
                <a:solidFill>
                  <a:srgbClr val="003C71"/>
                </a:solidFill>
                <a:latin typeface="Avenir Book"/>
                <a:ea typeface="Avenir Book"/>
                <a:cs typeface="Avenir Book"/>
                <a:sym typeface="Avenir Book"/>
              </a:defRPr>
            </a:pPr>
            <a:r>
              <a:rPr sz="1200" dirty="0"/>
              <a:t>Source:</a:t>
            </a:r>
            <a:r>
              <a:rPr lang="en-US" sz="1200" dirty="0"/>
              <a:t> </a:t>
            </a:r>
            <a:r>
              <a:rPr lang="en-SG" sz="1200" dirty="0">
                <a:sym typeface="Avenir Book"/>
                <a:hlinkClick r:id="rId3">
                  <a:extLst>
                    <a:ext uri="{A12FA001-AC4F-418D-AE19-62706E023703}">
                      <ahyp:hlinkClr xmlns:ahyp="http://schemas.microsoft.com/office/drawing/2018/hyperlinkcolor" val="tx"/>
                    </a:ext>
                  </a:extLst>
                </a:hlinkClick>
              </a:rPr>
              <a:t>https://venturebeat.com/2019/11/25/amazon-researchers-use-nlp-data-set-to-improve-alexas-answers/</a:t>
            </a:r>
            <a:endParaRPr sz="1200" dirty="0"/>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4" name="Picture 3">
            <a:extLst>
              <a:ext uri="{FF2B5EF4-FFF2-40B4-BE49-F238E27FC236}">
                <a16:creationId xmlns:a16="http://schemas.microsoft.com/office/drawing/2014/main" id="{7C243B54-317A-8844-B61B-AE092B28A8EF}"/>
              </a:ext>
            </a:extLst>
          </p:cNvPr>
          <p:cNvPicPr>
            <a:picLocks noChangeAspect="1"/>
          </p:cNvPicPr>
          <p:nvPr/>
        </p:nvPicPr>
        <p:blipFill>
          <a:blip r:embed="rId4"/>
          <a:stretch>
            <a:fillRect/>
          </a:stretch>
        </p:blipFill>
        <p:spPr>
          <a:xfrm>
            <a:off x="4853664" y="271091"/>
            <a:ext cx="6841066" cy="5865996"/>
          </a:xfrm>
          <a:prstGeom prst="rect">
            <a:avLst/>
          </a:prstGeom>
        </p:spPr>
      </p:pic>
    </p:spTree>
    <p:extLst>
      <p:ext uri="{BB962C8B-B14F-4D97-AF65-F5344CB8AC3E}">
        <p14:creationId xmlns:p14="http://schemas.microsoft.com/office/powerpoint/2010/main" val="195093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NLG Application: Image Captioning</a:t>
            </a:r>
          </a:p>
        </p:txBody>
      </p:sp>
      <p:sp>
        <p:nvSpPr>
          <p:cNvPr id="598" name="How Can We Use Word2Vec?"/>
          <p:cNvSpPr txBox="1"/>
          <p:nvPr/>
        </p:nvSpPr>
        <p:spPr>
          <a:xfrm>
            <a:off x="8242123" y="1697949"/>
            <a:ext cx="3949877" cy="1949246"/>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lvl1pPr marL="296333" indent="-296333" defTabSz="457200">
              <a:spcBef>
                <a:spcPts val="1000"/>
              </a:spcBef>
              <a:buSzPct val="75000"/>
              <a:buChar char="•"/>
              <a:defRPr sz="1800">
                <a:solidFill>
                  <a:schemeClr val="accent2"/>
                </a:solidFill>
                <a:latin typeface="Avenir Heavy"/>
                <a:ea typeface="Avenir Heavy"/>
                <a:cs typeface="Avenir Heavy"/>
                <a:sym typeface="Avenir Heavy"/>
              </a:defRPr>
            </a:lvl1pPr>
          </a:lstStyle>
          <a:p>
            <a:pPr marL="0" indent="0">
              <a:buNone/>
            </a:pPr>
            <a:r>
              <a:rPr lang="en-US" sz="2400" dirty="0">
                <a:solidFill>
                  <a:schemeClr val="tx1"/>
                </a:solidFill>
              </a:rPr>
              <a:t>Demo:</a:t>
            </a:r>
          </a:p>
          <a:p>
            <a:endParaRPr lang="en-US" sz="2400" dirty="0">
              <a:solidFill>
                <a:schemeClr val="tx1"/>
              </a:solidFill>
            </a:endParaRPr>
          </a:p>
          <a:p>
            <a:r>
              <a:rPr lang="en-SG" dirty="0">
                <a:solidFill>
                  <a:schemeClr val="tx1"/>
                </a:solidFill>
                <a:hlinkClick r:id="rId3">
                  <a:extLst>
                    <a:ext uri="{A12FA001-AC4F-418D-AE19-62706E023703}">
                      <ahyp:hlinkClr xmlns:ahyp="http://schemas.microsoft.com/office/drawing/2018/hyperlinkcolor" val="tx"/>
                    </a:ext>
                  </a:extLst>
                </a:hlinkClick>
              </a:rPr>
              <a:t>https://azure.microsoft.com/en-us/services/cognitive-services/computer-vision/</a:t>
            </a:r>
            <a:endParaRPr dirty="0">
              <a:solidFill>
                <a:schemeClr val="tx1"/>
              </a:solidFill>
            </a:endParaRPr>
          </a:p>
        </p:txBody>
      </p:sp>
      <p:sp>
        <p:nvSpPr>
          <p:cNvPr id="2" name="Slide Number Placeholder 1">
            <a:extLst>
              <a:ext uri="{FF2B5EF4-FFF2-40B4-BE49-F238E27FC236}">
                <a16:creationId xmlns:a16="http://schemas.microsoft.com/office/drawing/2014/main" id="{14E480DC-8186-9C4C-9CB4-44E2E7A5C03A}"/>
              </a:ext>
            </a:extLst>
          </p:cNvPr>
          <p:cNvSpPr>
            <a:spLocks noGrp="1"/>
          </p:cNvSpPr>
          <p:nvPr>
            <p:ph type="sldNum" sz="quarter" idx="12"/>
          </p:nvPr>
        </p:nvSpPr>
        <p:spPr/>
        <p:txBody>
          <a:bodyPr/>
          <a:lstStyle/>
          <a:p>
            <a:fld id="{4FAB73BC-B049-4115-A692-8D63A059BFB8}" type="slidenum">
              <a:rPr lang="en-US" smtClean="0"/>
              <a:pPr/>
              <a:t>25</a:t>
            </a:fld>
            <a:endParaRPr lang="en-US" dirty="0"/>
          </a:p>
        </p:txBody>
      </p:sp>
      <p:pic>
        <p:nvPicPr>
          <p:cNvPr id="3" name="Picture 2">
            <a:extLst>
              <a:ext uri="{FF2B5EF4-FFF2-40B4-BE49-F238E27FC236}">
                <a16:creationId xmlns:a16="http://schemas.microsoft.com/office/drawing/2014/main" id="{34277230-0424-A145-AB2C-40086789ECC6}"/>
              </a:ext>
            </a:extLst>
          </p:cNvPr>
          <p:cNvPicPr>
            <a:picLocks noChangeAspect="1"/>
          </p:cNvPicPr>
          <p:nvPr/>
        </p:nvPicPr>
        <p:blipFill>
          <a:blip r:embed="rId4"/>
          <a:stretch>
            <a:fillRect/>
          </a:stretch>
        </p:blipFill>
        <p:spPr>
          <a:xfrm>
            <a:off x="531136" y="1094077"/>
            <a:ext cx="7619588" cy="5106237"/>
          </a:xfrm>
          <a:prstGeom prst="rect">
            <a:avLst/>
          </a:prstGeom>
        </p:spPr>
      </p:pic>
    </p:spTree>
    <p:extLst>
      <p:ext uri="{BB962C8B-B14F-4D97-AF65-F5344CB8AC3E}">
        <p14:creationId xmlns:p14="http://schemas.microsoft.com/office/powerpoint/2010/main" val="3157188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
        <p:nvSpPr>
          <p:cNvPr id="6" name="object 2">
            <a:extLst>
              <a:ext uri="{FF2B5EF4-FFF2-40B4-BE49-F238E27FC236}">
                <a16:creationId xmlns:a16="http://schemas.microsoft.com/office/drawing/2014/main" id="{350F3C3A-B6B0-C343-A0FA-34DB28C83D04}"/>
              </a:ext>
            </a:extLst>
          </p:cNvPr>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Publications on Applied Areas of NLP</a:t>
            </a:r>
            <a:endParaRPr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BD1613F-580D-6147-948A-8A97789A5E1A}"/>
              </a:ext>
            </a:extLst>
          </p:cNvPr>
          <p:cNvPicPr>
            <a:picLocks noChangeAspect="1"/>
          </p:cNvPicPr>
          <p:nvPr/>
        </p:nvPicPr>
        <p:blipFill>
          <a:blip r:embed="rId3"/>
          <a:stretch>
            <a:fillRect/>
          </a:stretch>
        </p:blipFill>
        <p:spPr>
          <a:xfrm>
            <a:off x="231806" y="2737058"/>
            <a:ext cx="11849100" cy="2794000"/>
          </a:xfrm>
          <a:prstGeom prst="rect">
            <a:avLst/>
          </a:prstGeom>
        </p:spPr>
      </p:pic>
      <p:pic>
        <p:nvPicPr>
          <p:cNvPr id="5" name="Picture 4">
            <a:extLst>
              <a:ext uri="{FF2B5EF4-FFF2-40B4-BE49-F238E27FC236}">
                <a16:creationId xmlns:a16="http://schemas.microsoft.com/office/drawing/2014/main" id="{E0F2B627-FA7C-4447-BB70-CBDFF05493B9}"/>
              </a:ext>
            </a:extLst>
          </p:cNvPr>
          <p:cNvPicPr>
            <a:picLocks noChangeAspect="1"/>
          </p:cNvPicPr>
          <p:nvPr/>
        </p:nvPicPr>
        <p:blipFill rotWithShape="1">
          <a:blip r:embed="rId4"/>
          <a:srcRect t="12617" b="15204"/>
          <a:stretch/>
        </p:blipFill>
        <p:spPr>
          <a:xfrm>
            <a:off x="1334641" y="1084217"/>
            <a:ext cx="3054482" cy="2560320"/>
          </a:xfrm>
          <a:prstGeom prst="rect">
            <a:avLst/>
          </a:prstGeom>
        </p:spPr>
      </p:pic>
      <p:sp>
        <p:nvSpPr>
          <p:cNvPr id="8" name="TextBox 7">
            <a:extLst>
              <a:ext uri="{FF2B5EF4-FFF2-40B4-BE49-F238E27FC236}">
                <a16:creationId xmlns:a16="http://schemas.microsoft.com/office/drawing/2014/main" id="{F91CA646-2BC1-F94D-84EB-B078012DA340}"/>
              </a:ext>
            </a:extLst>
          </p:cNvPr>
          <p:cNvSpPr txBox="1"/>
          <p:nvPr/>
        </p:nvSpPr>
        <p:spPr>
          <a:xfrm>
            <a:off x="531136" y="5857875"/>
            <a:ext cx="11250441" cy="461665"/>
          </a:xfrm>
          <a:prstGeom prst="rect">
            <a:avLst/>
          </a:prstGeom>
          <a:noFill/>
        </p:spPr>
        <p:txBody>
          <a:bodyPr wrap="square" rtlCol="0">
            <a:spAutoFit/>
          </a:bodyPr>
          <a:lstStyle/>
          <a:p>
            <a:r>
              <a:rPr lang="en-SG" sz="1200" dirty="0">
                <a:latin typeface="Arial" panose="020B0604020202020204" pitchFamily="34" charset="0"/>
                <a:cs typeface="Arial" panose="020B0604020202020204" pitchFamily="34" charset="0"/>
              </a:rPr>
              <a:t>A Survey of the Usages of Deep Learning for  Natural Language Processing , Daniel W. Otter, Julian R. Medina, and Jugal K. Kalita</a:t>
            </a:r>
          </a:p>
          <a:p>
            <a:r>
              <a:rPr lang="en-SG" sz="1200" dirty="0">
                <a:latin typeface="Arial" panose="020B0604020202020204" pitchFamily="34" charset="0"/>
                <a:cs typeface="Arial" panose="020B0604020202020204" pitchFamily="34" charset="0"/>
              </a:rPr>
              <a:t>(https://arxiv.org/pdf/1807.10854.pdf) </a:t>
            </a:r>
          </a:p>
        </p:txBody>
      </p:sp>
      <p:cxnSp>
        <p:nvCxnSpPr>
          <p:cNvPr id="10" name="Straight Arrow Connector 9"/>
          <p:cNvCxnSpPr/>
          <p:nvPr/>
        </p:nvCxnSpPr>
        <p:spPr>
          <a:xfrm>
            <a:off x="8477794" y="1850273"/>
            <a:ext cx="574766" cy="18635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07876" y="1480941"/>
            <a:ext cx="1784206" cy="369332"/>
          </a:xfrm>
          <a:prstGeom prst="rect">
            <a:avLst/>
          </a:prstGeom>
          <a:noFill/>
        </p:spPr>
        <p:txBody>
          <a:bodyPr wrap="none" rtlCol="0">
            <a:spAutoFit/>
          </a:bodyPr>
          <a:lstStyle/>
          <a:p>
            <a:r>
              <a:rPr lang="en-US" b="1" dirty="0"/>
              <a:t>#1: Classification</a:t>
            </a:r>
            <a:endParaRPr lang="en-SG" b="1" dirty="0"/>
          </a:p>
        </p:txBody>
      </p:sp>
      <p:cxnSp>
        <p:nvCxnSpPr>
          <p:cNvPr id="12" name="Straight Arrow Connector 11"/>
          <p:cNvCxnSpPr>
            <a:stCxn id="15" idx="2"/>
          </p:cNvCxnSpPr>
          <p:nvPr/>
        </p:nvCxnSpPr>
        <p:spPr>
          <a:xfrm>
            <a:off x="9389311" y="2141117"/>
            <a:ext cx="751039" cy="1572713"/>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638272" y="1771785"/>
            <a:ext cx="1502078" cy="369332"/>
          </a:xfrm>
          <a:prstGeom prst="rect">
            <a:avLst/>
          </a:prstGeom>
          <a:noFill/>
        </p:spPr>
        <p:txBody>
          <a:bodyPr wrap="none" rtlCol="0">
            <a:spAutoFit/>
          </a:bodyPr>
          <a:lstStyle/>
          <a:p>
            <a:r>
              <a:rPr lang="en-US" b="1" dirty="0"/>
              <a:t>#2: Extraction</a:t>
            </a:r>
            <a:endParaRPr lang="en-SG" b="1" dirty="0"/>
          </a:p>
        </p:txBody>
      </p:sp>
      <p:sp>
        <p:nvSpPr>
          <p:cNvPr id="18" name="TextBox 17"/>
          <p:cNvSpPr txBox="1"/>
          <p:nvPr/>
        </p:nvSpPr>
        <p:spPr>
          <a:xfrm>
            <a:off x="9671439" y="2119860"/>
            <a:ext cx="1382173" cy="369332"/>
          </a:xfrm>
          <a:prstGeom prst="rect">
            <a:avLst/>
          </a:prstGeom>
          <a:noFill/>
        </p:spPr>
        <p:txBody>
          <a:bodyPr wrap="none" rtlCol="0">
            <a:spAutoFit/>
          </a:bodyPr>
          <a:lstStyle/>
          <a:p>
            <a:r>
              <a:rPr lang="en-US" b="1" dirty="0"/>
              <a:t>#3: Retrieval</a:t>
            </a:r>
            <a:endParaRPr lang="en-SG" b="1" dirty="0"/>
          </a:p>
        </p:txBody>
      </p:sp>
      <p:cxnSp>
        <p:nvCxnSpPr>
          <p:cNvPr id="20" name="Straight Arrow Connector 19"/>
          <p:cNvCxnSpPr/>
          <p:nvPr/>
        </p:nvCxnSpPr>
        <p:spPr>
          <a:xfrm>
            <a:off x="10735108" y="2410241"/>
            <a:ext cx="318504" cy="123429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279499" y="1211354"/>
            <a:ext cx="1633827" cy="369332"/>
          </a:xfrm>
          <a:prstGeom prst="rect">
            <a:avLst/>
          </a:prstGeom>
          <a:noFill/>
        </p:spPr>
        <p:txBody>
          <a:bodyPr wrap="square" rtlCol="0">
            <a:spAutoFit/>
          </a:bodyPr>
          <a:lstStyle/>
          <a:p>
            <a:r>
              <a:rPr lang="en-US" b="1" dirty="0"/>
              <a:t>#4: </a:t>
            </a:r>
            <a:r>
              <a:rPr lang="en-US" b="1" dirty="0" err="1"/>
              <a:t>QnA</a:t>
            </a:r>
            <a:endParaRPr lang="en-SG" b="1" dirty="0"/>
          </a:p>
        </p:txBody>
      </p:sp>
      <p:cxnSp>
        <p:nvCxnSpPr>
          <p:cNvPr id="24" name="Straight Arrow Connector 23"/>
          <p:cNvCxnSpPr/>
          <p:nvPr/>
        </p:nvCxnSpPr>
        <p:spPr>
          <a:xfrm>
            <a:off x="11212483" y="1580686"/>
            <a:ext cx="195524" cy="224673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174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NLP Search Benchmarks</a:t>
            </a:r>
            <a:endParaRPr sz="3600" b="1" dirty="0">
              <a:latin typeface="Arial" panose="020B0604020202020204" pitchFamily="34" charset="0"/>
              <a:cs typeface="Arial" panose="020B0604020202020204" pitchFamily="34" charset="0"/>
            </a:endParaRPr>
          </a:p>
        </p:txBody>
      </p:sp>
      <p:sp>
        <p:nvSpPr>
          <p:cNvPr id="614" name="How Can We Use Word2Vec?"/>
          <p:cNvSpPr txBox="1"/>
          <p:nvPr/>
        </p:nvSpPr>
        <p:spPr>
          <a:xfrm>
            <a:off x="43499" y="6027650"/>
            <a:ext cx="12039600" cy="451336"/>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endParaRPr sz="2133" dirty="0"/>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
        <p:nvSpPr>
          <p:cNvPr id="5" name="TextBox 4"/>
          <p:cNvSpPr txBox="1"/>
          <p:nvPr/>
        </p:nvSpPr>
        <p:spPr>
          <a:xfrm>
            <a:off x="39187" y="6362057"/>
            <a:ext cx="13128171" cy="307777"/>
          </a:xfrm>
          <a:prstGeom prst="rect">
            <a:avLst/>
          </a:prstGeom>
          <a:noFill/>
        </p:spPr>
        <p:txBody>
          <a:bodyPr wrap="square" rtlCol="0">
            <a:spAutoFit/>
          </a:bodyPr>
          <a:lstStyle/>
          <a:p>
            <a:r>
              <a:rPr lang="en-SG" sz="1400" dirty="0"/>
              <a:t>Source: https://d4mucfpksywv.cloudfront.net/better-language-models/language_models_are_unsupervised_multitask_learners.pdf</a:t>
            </a:r>
          </a:p>
        </p:txBody>
      </p:sp>
      <p:sp>
        <p:nvSpPr>
          <p:cNvPr id="6" name="Rectangle 5"/>
          <p:cNvSpPr/>
          <p:nvPr/>
        </p:nvSpPr>
        <p:spPr>
          <a:xfrm>
            <a:off x="531136" y="1255543"/>
            <a:ext cx="11329919" cy="452431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BLEU Score - BiLingual Evaluation Understudy</a:t>
            </a:r>
          </a:p>
          <a:p>
            <a:r>
              <a:rPr lang="en-US" sz="2400" b="1"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rPr>
              <a:t>Metric to evaluate translations from one language to another</a:t>
            </a:r>
          </a:p>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SQuAD — Stanford Question Answering Dataset</a:t>
            </a:r>
          </a:p>
          <a:p>
            <a:r>
              <a:rPr lang="en-US" sz="2400" dirty="0">
                <a:latin typeface="Arial" panose="020B0604020202020204" pitchFamily="34" charset="0"/>
                <a:cs typeface="Arial" panose="020B0604020202020204" pitchFamily="34" charset="0"/>
              </a:rPr>
              <a:t>- Dataset of text and related questions with answers from the dataset.  Given a question and the model needs to predict the right answer</a:t>
            </a:r>
          </a:p>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MS MACRO — MAchine Reading COmprehension Dataset</a:t>
            </a:r>
          </a:p>
          <a:p>
            <a:r>
              <a:rPr lang="en-US" sz="2400" dirty="0">
                <a:latin typeface="Arial" panose="020B0604020202020204" pitchFamily="34" charset="0"/>
                <a:cs typeface="Arial" panose="020B0604020202020204" pitchFamily="34" charset="0"/>
              </a:rPr>
              <a:t>- Large scale dataset focused on machine reading comprehension</a:t>
            </a:r>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GLUE - </a:t>
            </a:r>
            <a:r>
              <a:rPr lang="en-SG" sz="2400" b="1" dirty="0">
                <a:latin typeface="Arial" panose="020B0604020202020204" pitchFamily="34" charset="0"/>
                <a:cs typeface="Arial" panose="020B0604020202020204" pitchFamily="34" charset="0"/>
              </a:rPr>
              <a:t>General Language Understanding Evaluation </a:t>
            </a:r>
            <a:endParaRPr lang="en-US" sz="2400" b="1"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Evaluates the performance of a model on a collection of multiple NLP tasks</a:t>
            </a:r>
            <a:endParaRPr lang="en-US" sz="2400" b="1"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108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GLUE</a:t>
            </a:r>
            <a:endParaRPr sz="3600" b="1" dirty="0">
              <a:latin typeface="Arial" panose="020B0604020202020204" pitchFamily="34" charset="0"/>
              <a:cs typeface="Arial" panose="020B0604020202020204" pitchFamily="34" charset="0"/>
            </a:endParaRPr>
          </a:p>
        </p:txBody>
      </p:sp>
      <p:sp>
        <p:nvSpPr>
          <p:cNvPr id="523" name="How Can We Use Word2Vec?"/>
          <p:cNvSpPr txBox="1"/>
          <p:nvPr/>
        </p:nvSpPr>
        <p:spPr>
          <a:xfrm>
            <a:off x="531136" y="963488"/>
            <a:ext cx="6546114" cy="4924419"/>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A collection of resources for training, evaluating, and analysing natural language understanding systems </a:t>
            </a:r>
          </a:p>
          <a:p>
            <a:pPr marL="342900" indent="-342900">
              <a:buFont typeface="Arial" panose="020B0604020202020204" pitchFamily="34" charset="0"/>
              <a:buChar char="•"/>
            </a:pPr>
            <a:endParaRPr lang="en-SG"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b="1" dirty="0">
                <a:latin typeface="Arial" panose="020B0604020202020204" pitchFamily="34" charset="0"/>
                <a:cs typeface="Arial" panose="020B0604020202020204" pitchFamily="34" charset="0"/>
              </a:rPr>
              <a:t>Language understanding tasks </a:t>
            </a:r>
            <a:r>
              <a:rPr lang="en-SG" sz="2400" dirty="0">
                <a:latin typeface="Arial" panose="020B0604020202020204" pitchFamily="34" charset="0"/>
                <a:cs typeface="Arial" panose="020B0604020202020204" pitchFamily="34" charset="0"/>
              </a:rPr>
              <a:t>built on established </a:t>
            </a:r>
            <a:r>
              <a:rPr lang="en-SG" sz="2400" b="1" dirty="0">
                <a:latin typeface="Arial" panose="020B0604020202020204" pitchFamily="34" charset="0"/>
                <a:cs typeface="Arial" panose="020B0604020202020204" pitchFamily="34" charset="0"/>
              </a:rPr>
              <a:t>existing datasets </a:t>
            </a:r>
            <a:r>
              <a:rPr lang="en-SG" sz="2400" dirty="0">
                <a:latin typeface="Arial" panose="020B0604020202020204" pitchFamily="34" charset="0"/>
                <a:cs typeface="Arial" panose="020B0604020202020204" pitchFamily="34" charset="0"/>
              </a:rPr>
              <a:t>and selected to cover a diverse range </a:t>
            </a:r>
            <a:r>
              <a:rPr lang="en-SG" sz="2400" b="1" dirty="0">
                <a:latin typeface="Arial" panose="020B0604020202020204" pitchFamily="34" charset="0"/>
                <a:cs typeface="Arial" panose="020B0604020202020204" pitchFamily="34" charset="0"/>
              </a:rPr>
              <a:t>of dataset sizes, text genres, and degrees of difficulty</a:t>
            </a:r>
          </a:p>
          <a:p>
            <a:pPr marL="342900" indent="-342900">
              <a:buFont typeface="Arial" panose="020B0604020202020204" pitchFamily="34" charset="0"/>
              <a:buChar char="•"/>
            </a:pPr>
            <a:endParaRPr lang="en-SG"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Website contains a leader </a:t>
            </a:r>
            <a:r>
              <a:rPr lang="en-SG" sz="2400">
                <a:latin typeface="Arial" panose="020B0604020202020204" pitchFamily="34" charset="0"/>
                <a:cs typeface="Arial" panose="020B0604020202020204" pitchFamily="34" charset="0"/>
              </a:rPr>
              <a:t>board for </a:t>
            </a:r>
            <a:r>
              <a:rPr lang="en-SG" sz="2400" b="1" dirty="0">
                <a:latin typeface="Arial" panose="020B0604020202020204" pitchFamily="34" charset="0"/>
                <a:cs typeface="Arial" panose="020B0604020202020204" pitchFamily="34" charset="0"/>
              </a:rPr>
              <a:t>tracking performance of emerging models / algorithms </a:t>
            </a:r>
            <a:r>
              <a:rPr lang="en-SG" sz="2400" dirty="0">
                <a:latin typeface="Arial" panose="020B0604020202020204" pitchFamily="34" charset="0"/>
                <a:cs typeface="Arial" panose="020B0604020202020204" pitchFamily="34" charset="0"/>
              </a:rPr>
              <a:t>against benchmark (</a:t>
            </a:r>
            <a:r>
              <a:rPr lang="en-SG" sz="2400" dirty="0">
                <a:latin typeface="Arial" panose="020B0604020202020204" pitchFamily="34" charset="0"/>
                <a:cs typeface="Arial" panose="020B0604020202020204" pitchFamily="34" charset="0"/>
                <a:sym typeface="Avenir Heavy"/>
                <a:hlinkClick r:id="rId3"/>
              </a:rPr>
              <a:t>https://gluebenchmark.com/leaderboard</a:t>
            </a:r>
            <a:r>
              <a:rPr lang="en-SG" sz="2400" dirty="0">
                <a:latin typeface="Arial" panose="020B0604020202020204" pitchFamily="34" charset="0"/>
                <a:cs typeface="Arial" panose="020B0604020202020204" pitchFamily="34" charset="0"/>
                <a:sym typeface="Avenir Heavy"/>
              </a:rPr>
              <a:t>)</a:t>
            </a:r>
          </a:p>
        </p:txBody>
      </p:sp>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28</a:t>
            </a:fld>
            <a:endParaRPr lang="en-US" dirty="0"/>
          </a:p>
        </p:txBody>
      </p:sp>
      <p:pic>
        <p:nvPicPr>
          <p:cNvPr id="3" name="Picture 2">
            <a:extLst>
              <a:ext uri="{FF2B5EF4-FFF2-40B4-BE49-F238E27FC236}">
                <a16:creationId xmlns:a16="http://schemas.microsoft.com/office/drawing/2014/main" id="{5142F09E-3FD6-4D5F-B16F-F4522373AB13}"/>
              </a:ext>
            </a:extLst>
          </p:cNvPr>
          <p:cNvPicPr>
            <a:picLocks noChangeAspect="1"/>
          </p:cNvPicPr>
          <p:nvPr/>
        </p:nvPicPr>
        <p:blipFill>
          <a:blip r:embed="rId4"/>
          <a:stretch>
            <a:fillRect/>
          </a:stretch>
        </p:blipFill>
        <p:spPr>
          <a:xfrm>
            <a:off x="7197963" y="793614"/>
            <a:ext cx="4462901" cy="5340514"/>
          </a:xfrm>
          <a:prstGeom prst="rect">
            <a:avLst/>
          </a:prstGeom>
        </p:spPr>
      </p:pic>
      <p:sp>
        <p:nvSpPr>
          <p:cNvPr id="6" name="Rectangle 5">
            <a:extLst>
              <a:ext uri="{FF2B5EF4-FFF2-40B4-BE49-F238E27FC236}">
                <a16:creationId xmlns:a16="http://schemas.microsoft.com/office/drawing/2014/main" id="{934C04A3-DA10-4834-9E25-0EAA6EBA5788}"/>
              </a:ext>
            </a:extLst>
          </p:cNvPr>
          <p:cNvSpPr/>
          <p:nvPr/>
        </p:nvSpPr>
        <p:spPr>
          <a:xfrm>
            <a:off x="7789005" y="5995628"/>
            <a:ext cx="3525837" cy="276999"/>
          </a:xfrm>
          <a:prstGeom prst="rect">
            <a:avLst/>
          </a:prstGeom>
        </p:spPr>
        <p:txBody>
          <a:bodyPr wrap="none">
            <a:spAutoFit/>
          </a:bodyPr>
          <a:lstStyle/>
          <a:p>
            <a:r>
              <a:rPr lang="en-SG" sz="1200" dirty="0">
                <a:hlinkClick r:id="rId5"/>
              </a:rPr>
              <a:t>Credit: https://mccormickml.com/2019/11/05/GLUE/</a:t>
            </a:r>
            <a:endParaRPr lang="en-SG" sz="1200" dirty="0"/>
          </a:p>
        </p:txBody>
      </p:sp>
    </p:spTree>
    <p:extLst>
      <p:ext uri="{BB962C8B-B14F-4D97-AF65-F5344CB8AC3E}">
        <p14:creationId xmlns:p14="http://schemas.microsoft.com/office/powerpoint/2010/main" val="10567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29</a:t>
            </a:fld>
            <a:endParaRPr lang="en-US" dirty="0"/>
          </a:p>
        </p:txBody>
      </p:sp>
      <p:pic>
        <p:nvPicPr>
          <p:cNvPr id="4" name="Picture 3">
            <a:extLst>
              <a:ext uri="{FF2B5EF4-FFF2-40B4-BE49-F238E27FC236}">
                <a16:creationId xmlns:a16="http://schemas.microsoft.com/office/drawing/2014/main" id="{69521ADD-ADB1-425F-9234-EEFF7CCFFB59}"/>
              </a:ext>
            </a:extLst>
          </p:cNvPr>
          <p:cNvPicPr>
            <a:picLocks noChangeAspect="1"/>
          </p:cNvPicPr>
          <p:nvPr/>
        </p:nvPicPr>
        <p:blipFill>
          <a:blip r:embed="rId3"/>
          <a:stretch>
            <a:fillRect/>
          </a:stretch>
        </p:blipFill>
        <p:spPr>
          <a:xfrm>
            <a:off x="275573" y="177315"/>
            <a:ext cx="11395998" cy="6426695"/>
          </a:xfrm>
          <a:prstGeom prst="rect">
            <a:avLst/>
          </a:prstGeom>
        </p:spPr>
      </p:pic>
      <p:sp>
        <p:nvSpPr>
          <p:cNvPr id="6" name="Rectangle 5">
            <a:extLst>
              <a:ext uri="{FF2B5EF4-FFF2-40B4-BE49-F238E27FC236}">
                <a16:creationId xmlns:a16="http://schemas.microsoft.com/office/drawing/2014/main" id="{C78F1060-8C51-45E4-A8E3-69D5453D6CF1}"/>
              </a:ext>
            </a:extLst>
          </p:cNvPr>
          <p:cNvSpPr/>
          <p:nvPr/>
        </p:nvSpPr>
        <p:spPr>
          <a:xfrm>
            <a:off x="6937235" y="6604010"/>
            <a:ext cx="3525837" cy="276999"/>
          </a:xfrm>
          <a:prstGeom prst="rect">
            <a:avLst/>
          </a:prstGeom>
        </p:spPr>
        <p:txBody>
          <a:bodyPr wrap="none">
            <a:spAutoFit/>
          </a:bodyPr>
          <a:lstStyle/>
          <a:p>
            <a:r>
              <a:rPr lang="en-SG" sz="1200" dirty="0">
                <a:hlinkClick r:id="rId4"/>
              </a:rPr>
              <a:t>Credit: https://mccormickml.com/2019/11/05/GLUE/</a:t>
            </a:r>
            <a:endParaRPr lang="en-SG" sz="1200" dirty="0"/>
          </a:p>
        </p:txBody>
      </p:sp>
    </p:spTree>
    <p:extLst>
      <p:ext uri="{BB962C8B-B14F-4D97-AF65-F5344CB8AC3E}">
        <p14:creationId xmlns:p14="http://schemas.microsoft.com/office/powerpoint/2010/main" val="238691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Learning Objectives</a:t>
            </a:r>
            <a:endParaRPr sz="3600" b="1" dirty="0">
              <a:latin typeface="Arial" panose="020B0604020202020204" pitchFamily="34" charset="0"/>
              <a:cs typeface="Arial" panose="020B0604020202020204" pitchFamily="34" charset="0"/>
            </a:endParaRPr>
          </a:p>
        </p:txBody>
      </p:sp>
      <p:sp>
        <p:nvSpPr>
          <p:cNvPr id="619" name="How Can We Use Word2Vec?"/>
          <p:cNvSpPr txBox="1"/>
          <p:nvPr/>
        </p:nvSpPr>
        <p:spPr>
          <a:xfrm>
            <a:off x="683536" y="1558402"/>
            <a:ext cx="10678731" cy="2708428"/>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Describe the principles, concepts and usage of NLP</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Perform text pre-processing activities</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Discuss and use suitable methods for feature engineering of text</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Discuss and use suitable approaches to </a:t>
            </a:r>
            <a:r>
              <a:rPr lang="en-GB" sz="2400" dirty="0" err="1">
                <a:latin typeface="Arial" panose="020B0604020202020204" pitchFamily="34" charset="0"/>
                <a:cs typeface="Arial" panose="020B0604020202020204" pitchFamily="34" charset="0"/>
              </a:rPr>
              <a:t>analyze</a:t>
            </a:r>
            <a:r>
              <a:rPr lang="en-GB" sz="2400" dirty="0">
                <a:latin typeface="Arial" panose="020B0604020202020204" pitchFamily="34" charset="0"/>
                <a:cs typeface="Arial" panose="020B0604020202020204" pitchFamily="34" charset="0"/>
              </a:rPr>
              <a:t>, classify and compare text</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Explain how deep-learning techniques are used for text generation tasks</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Consume Machine Learning services to build NLP applications</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Use Azure Bot Services to build conversation systems</a:t>
            </a:r>
            <a:endParaRPr lang="en-SG"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30C23F3-E7B4-E640-A97A-4136A66AAF4E}"/>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776741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object 2"/>
          <p:cNvSpPr txBox="1"/>
          <p:nvPr/>
        </p:nvSpPr>
        <p:spPr>
          <a:xfrm>
            <a:off x="531136" y="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Cognitive Language Services for Building Apps</a:t>
            </a:r>
            <a:endParaRPr sz="3600" b="1"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30</a:t>
            </a:fld>
            <a:endParaRPr lang="en-US" dirty="0"/>
          </a:p>
        </p:txBody>
      </p:sp>
      <p:pic>
        <p:nvPicPr>
          <p:cNvPr id="4" name="Picture 3"/>
          <p:cNvPicPr>
            <a:picLocks noChangeAspect="1"/>
          </p:cNvPicPr>
          <p:nvPr/>
        </p:nvPicPr>
        <p:blipFill>
          <a:blip r:embed="rId3"/>
          <a:stretch>
            <a:fillRect/>
          </a:stretch>
        </p:blipFill>
        <p:spPr>
          <a:xfrm>
            <a:off x="531136" y="553998"/>
            <a:ext cx="10703798" cy="6270912"/>
          </a:xfrm>
          <a:prstGeom prst="rect">
            <a:avLst/>
          </a:prstGeom>
        </p:spPr>
      </p:pic>
    </p:spTree>
    <p:extLst>
      <p:ext uri="{BB962C8B-B14F-4D97-AF65-F5344CB8AC3E}">
        <p14:creationId xmlns:p14="http://schemas.microsoft.com/office/powerpoint/2010/main" val="1192371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object 2"/>
          <p:cNvSpPr txBox="1"/>
          <p:nvPr/>
        </p:nvSpPr>
        <p:spPr>
          <a:xfrm>
            <a:off x="531136" y="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Language Services for Building Apps</a:t>
            </a:r>
          </a:p>
        </p:txBody>
      </p:sp>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31</a:t>
            </a:fld>
            <a:endParaRPr lang="en-US" dirty="0"/>
          </a:p>
        </p:txBody>
      </p:sp>
      <p:pic>
        <p:nvPicPr>
          <p:cNvPr id="3" name="Picture 2"/>
          <p:cNvPicPr>
            <a:picLocks noChangeAspect="1"/>
          </p:cNvPicPr>
          <p:nvPr/>
        </p:nvPicPr>
        <p:blipFill rotWithShape="1">
          <a:blip r:embed="rId3"/>
          <a:srcRect t="27058"/>
          <a:stretch/>
        </p:blipFill>
        <p:spPr>
          <a:xfrm>
            <a:off x="-274320" y="1201340"/>
            <a:ext cx="12211050" cy="4140841"/>
          </a:xfrm>
          <a:prstGeom prst="rect">
            <a:avLst/>
          </a:prstGeom>
        </p:spPr>
      </p:pic>
      <p:sp>
        <p:nvSpPr>
          <p:cNvPr id="4" name="TextBox 3"/>
          <p:cNvSpPr txBox="1"/>
          <p:nvPr/>
        </p:nvSpPr>
        <p:spPr>
          <a:xfrm>
            <a:off x="9900458" y="5989523"/>
            <a:ext cx="851515" cy="369332"/>
          </a:xfrm>
          <a:prstGeom prst="rect">
            <a:avLst/>
          </a:prstGeom>
          <a:noFill/>
        </p:spPr>
        <p:txBody>
          <a:bodyPr wrap="none" rtlCol="0">
            <a:spAutoFit/>
          </a:bodyPr>
          <a:lstStyle/>
          <a:p>
            <a:r>
              <a:rPr lang="en-US" b="1" dirty="0"/>
              <a:t>Google</a:t>
            </a:r>
            <a:endParaRPr lang="en-SG" b="1" dirty="0"/>
          </a:p>
        </p:txBody>
      </p:sp>
    </p:spTree>
    <p:extLst>
      <p:ext uri="{BB962C8B-B14F-4D97-AF65-F5344CB8AC3E}">
        <p14:creationId xmlns:p14="http://schemas.microsoft.com/office/powerpoint/2010/main" val="1575785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32</a:t>
            </a:fld>
            <a:endParaRPr lang="en-US" dirty="0"/>
          </a:p>
        </p:txBody>
      </p:sp>
      <p:sp>
        <p:nvSpPr>
          <p:cNvPr id="6" name="object 2">
            <a:extLst>
              <a:ext uri="{FF2B5EF4-FFF2-40B4-BE49-F238E27FC236}">
                <a16:creationId xmlns:a16="http://schemas.microsoft.com/office/drawing/2014/main" id="{350F3C3A-B6B0-C343-A0FA-34DB28C83D04}"/>
              </a:ext>
            </a:extLst>
          </p:cNvPr>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Key Takeaways</a:t>
            </a:r>
            <a:endParaRPr sz="3600" b="1" dirty="0">
              <a:latin typeface="Arial" panose="020B0604020202020204" pitchFamily="34" charset="0"/>
              <a:cs typeface="Arial" panose="020B0604020202020204" pitchFamily="34" charset="0"/>
            </a:endParaRPr>
          </a:p>
        </p:txBody>
      </p:sp>
      <p:sp>
        <p:nvSpPr>
          <p:cNvPr id="9" name="TextBox 8"/>
          <p:cNvSpPr txBox="1"/>
          <p:nvPr/>
        </p:nvSpPr>
        <p:spPr>
          <a:xfrm>
            <a:off x="849085" y="1567544"/>
            <a:ext cx="10932492" cy="3416320"/>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There are many NLP enabled applications around us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 is hard to understand language, but technology leaders and the research community are discovering better ways to create better algorithms and models to perform NLP tasks</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You can create models  or consume language API or services</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7483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Where We’re Head</a:t>
            </a:r>
            <a:r>
              <a:rPr lang="en-US" sz="3600" b="1" dirty="0">
                <a:latin typeface="Arial" panose="020B0604020202020204" pitchFamily="34" charset="0"/>
                <a:cs typeface="Arial" panose="020B0604020202020204" pitchFamily="34" charset="0"/>
              </a:rPr>
              <a:t>ing</a:t>
            </a:r>
            <a:endParaRPr sz="3600" b="1"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30C23F3-E7B4-E640-A97A-4136A66AAF4E}"/>
              </a:ext>
            </a:extLst>
          </p:cNvPr>
          <p:cNvSpPr>
            <a:spLocks noGrp="1"/>
          </p:cNvSpPr>
          <p:nvPr>
            <p:ph type="sldNum" sz="quarter" idx="12"/>
          </p:nvPr>
        </p:nvSpPr>
        <p:spPr>
          <a:xfrm>
            <a:off x="5436789" y="4228875"/>
            <a:ext cx="1312025" cy="365125"/>
          </a:xfrm>
        </p:spPr>
        <p:txBody>
          <a:bodyPr/>
          <a:lstStyle/>
          <a:p>
            <a:fld id="{4FAB73BC-B049-4115-A692-8D63A059BFB8}" type="slidenum">
              <a:rPr lang="en-US" smtClean="0"/>
              <a:pPr/>
              <a:t>4</a:t>
            </a:fld>
            <a:endParaRPr lang="en-US" dirty="0"/>
          </a:p>
        </p:txBody>
      </p:sp>
      <p:graphicFrame>
        <p:nvGraphicFramePr>
          <p:cNvPr id="3" name="Table 2">
            <a:extLst>
              <a:ext uri="{FF2B5EF4-FFF2-40B4-BE49-F238E27FC236}">
                <a16:creationId xmlns:a16="http://schemas.microsoft.com/office/drawing/2014/main" id="{C3C5AEA2-980E-C642-93ED-A2A21720FEAE}"/>
              </a:ext>
            </a:extLst>
          </p:cNvPr>
          <p:cNvGraphicFramePr>
            <a:graphicFrameLocks noGrp="1"/>
          </p:cNvGraphicFramePr>
          <p:nvPr>
            <p:extLst>
              <p:ext uri="{D42A27DB-BD31-4B8C-83A1-F6EECF244321}">
                <p14:modId xmlns:p14="http://schemas.microsoft.com/office/powerpoint/2010/main" val="3119145764"/>
              </p:ext>
            </p:extLst>
          </p:nvPr>
        </p:nvGraphicFramePr>
        <p:xfrm>
          <a:off x="0" y="963488"/>
          <a:ext cx="5826034" cy="5966065"/>
        </p:xfrm>
        <a:graphic>
          <a:graphicData uri="http://schemas.openxmlformats.org/drawingml/2006/table">
            <a:tbl>
              <a:tblPr firstRow="1" bandRow="1">
                <a:tableStyleId>{073A0DAA-6AF3-43AB-8588-CEC1D06C72B9}</a:tableStyleId>
              </a:tblPr>
              <a:tblGrid>
                <a:gridCol w="1352224">
                  <a:extLst>
                    <a:ext uri="{9D8B030D-6E8A-4147-A177-3AD203B41FA5}">
                      <a16:colId xmlns:a16="http://schemas.microsoft.com/office/drawing/2014/main" val="3453090160"/>
                    </a:ext>
                  </a:extLst>
                </a:gridCol>
                <a:gridCol w="4473810">
                  <a:extLst>
                    <a:ext uri="{9D8B030D-6E8A-4147-A177-3AD203B41FA5}">
                      <a16:colId xmlns:a16="http://schemas.microsoft.com/office/drawing/2014/main" val="4154078700"/>
                    </a:ext>
                  </a:extLst>
                </a:gridCol>
              </a:tblGrid>
              <a:tr h="388225">
                <a:tc>
                  <a:txBody>
                    <a:bodyPr/>
                    <a:lstStyle/>
                    <a:p>
                      <a:r>
                        <a:rPr lang="en-US" b="0" i="0" dirty="0">
                          <a:latin typeface="Arial" panose="020B0604020202020204" pitchFamily="34" charset="0"/>
                          <a:cs typeface="Arial" panose="020B0604020202020204" pitchFamily="34" charset="0"/>
                        </a:rPr>
                        <a:t>When</a:t>
                      </a:r>
                    </a:p>
                  </a:txBody>
                  <a:tcPr/>
                </a:tc>
                <a:tc>
                  <a:txBody>
                    <a:bodyPr/>
                    <a:lstStyle/>
                    <a:p>
                      <a:r>
                        <a:rPr lang="en-US" b="0" i="0" dirty="0">
                          <a:latin typeface="Arial" panose="020B0604020202020204" pitchFamily="34" charset="0"/>
                          <a:cs typeface="Arial" panose="020B0604020202020204" pitchFamily="34" charset="0"/>
                        </a:rPr>
                        <a:t>Topics</a:t>
                      </a:r>
                    </a:p>
                  </a:txBody>
                  <a:tcPr/>
                </a:tc>
                <a:extLst>
                  <a:ext uri="{0D108BD9-81ED-4DB2-BD59-A6C34878D82A}">
                    <a16:rowId xmlns:a16="http://schemas.microsoft.com/office/drawing/2014/main" val="1419618447"/>
                  </a:ext>
                </a:extLst>
              </a:tr>
              <a:tr h="1052993">
                <a:tc>
                  <a:txBody>
                    <a:bodyPr/>
                    <a:lstStyle/>
                    <a:p>
                      <a:r>
                        <a:rPr lang="en-US" sz="2000" b="0" i="0" dirty="0">
                          <a:latin typeface="Arial" panose="020B0604020202020204" pitchFamily="34" charset="0"/>
                          <a:cs typeface="Arial" panose="020B0604020202020204" pitchFamily="34" charset="0"/>
                        </a:rPr>
                        <a:t>15 Jun</a:t>
                      </a:r>
                    </a:p>
                  </a:txBody>
                  <a:tcPr/>
                </a:tc>
                <a:tc>
                  <a:txBody>
                    <a:bodyPr/>
                    <a:lstStyle/>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NLP Introduction</a:t>
                      </a:r>
                    </a:p>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Regular Expression</a:t>
                      </a:r>
                    </a:p>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Text Pre-processing</a:t>
                      </a:r>
                      <a:endParaRPr lang="en-US" sz="24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63979688"/>
                  </a:ext>
                </a:extLst>
              </a:tr>
              <a:tr h="733905">
                <a:tc>
                  <a:txBody>
                    <a:bodyPr/>
                    <a:lstStyle/>
                    <a:p>
                      <a:r>
                        <a:rPr lang="en-US" sz="2000" b="0" i="0" dirty="0">
                          <a:latin typeface="Arial" panose="020B0604020202020204" pitchFamily="34" charset="0"/>
                          <a:cs typeface="Arial" panose="020B0604020202020204" pitchFamily="34" charset="0"/>
                        </a:rPr>
                        <a:t>16 Jun</a:t>
                      </a:r>
                    </a:p>
                  </a:txBody>
                  <a:tcPr/>
                </a:tc>
                <a:tc>
                  <a:txBody>
                    <a:bodyPr/>
                    <a:lstStyle/>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Features Engineering </a:t>
                      </a:r>
                    </a:p>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Document Classification (supervised learning)</a:t>
                      </a:r>
                      <a:endParaRPr lang="en-US" sz="24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503609"/>
                  </a:ext>
                </a:extLst>
              </a:tr>
              <a:tr h="733905">
                <a:tc>
                  <a:txBody>
                    <a:bodyPr/>
                    <a:lstStyle/>
                    <a:p>
                      <a:r>
                        <a:rPr lang="en-US" sz="2000" b="0" i="0" dirty="0">
                          <a:latin typeface="Arial" panose="020B0604020202020204" pitchFamily="34" charset="0"/>
                          <a:cs typeface="Arial" panose="020B0604020202020204" pitchFamily="34" charset="0"/>
                        </a:rPr>
                        <a:t>17 Jun</a:t>
                      </a:r>
                    </a:p>
                  </a:txBody>
                  <a:tcPr/>
                </a:tc>
                <a:tc>
                  <a:txBody>
                    <a:bodyPr/>
                    <a:lstStyle/>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Topic Modelling (unsupervised</a:t>
                      </a:r>
                      <a:r>
                        <a:rPr lang="en-SG" sz="2400" b="0" i="0" baseline="0" dirty="0">
                          <a:solidFill>
                            <a:schemeClr val="tx1">
                              <a:lumMod val="95000"/>
                              <a:lumOff val="5000"/>
                            </a:schemeClr>
                          </a:solidFill>
                          <a:latin typeface="Arial" panose="020B0604020202020204" pitchFamily="34" charset="0"/>
                          <a:cs typeface="Arial" panose="020B0604020202020204" pitchFamily="34" charset="0"/>
                        </a:rPr>
                        <a:t> learning)</a:t>
                      </a:r>
                      <a:endParaRPr lang="en-SG" sz="2400" b="0" i="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latin typeface="Arial" panose="020B0604020202020204" pitchFamily="34" charset="0"/>
                          <a:cs typeface="Arial" panose="020B0604020202020204" pitchFamily="34" charset="0"/>
                        </a:rPr>
                        <a:t>Word Embedding</a:t>
                      </a:r>
                    </a:p>
                  </a:txBody>
                  <a:tcPr/>
                </a:tc>
                <a:extLst>
                  <a:ext uri="{0D108BD9-81ED-4DB2-BD59-A6C34878D82A}">
                    <a16:rowId xmlns:a16="http://schemas.microsoft.com/office/drawing/2014/main" val="541703042"/>
                  </a:ext>
                </a:extLst>
              </a:tr>
              <a:tr h="733905">
                <a:tc>
                  <a:txBody>
                    <a:bodyPr/>
                    <a:lstStyle/>
                    <a:p>
                      <a:r>
                        <a:rPr lang="en-US" sz="2000" b="0" i="0" dirty="0">
                          <a:latin typeface="Arial" panose="020B0604020202020204" pitchFamily="34" charset="0"/>
                          <a:cs typeface="Arial" panose="020B0604020202020204" pitchFamily="34" charset="0"/>
                        </a:rPr>
                        <a:t>18 Jun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400" b="0" i="0" dirty="0">
                          <a:solidFill>
                            <a:schemeClr val="tx1">
                              <a:lumMod val="95000"/>
                              <a:lumOff val="5000"/>
                            </a:schemeClr>
                          </a:solidFill>
                          <a:latin typeface="Arial" panose="020B0604020202020204" pitchFamily="34" charset="0"/>
                          <a:cs typeface="Arial" panose="020B0604020202020204" pitchFamily="34" charset="0"/>
                        </a:rPr>
                        <a:t>Topic Modelling (unsupervised</a:t>
                      </a:r>
                      <a:r>
                        <a:rPr lang="en-SG" sz="2400" b="0" i="0" baseline="0" dirty="0">
                          <a:solidFill>
                            <a:schemeClr val="tx1">
                              <a:lumMod val="95000"/>
                              <a:lumOff val="5000"/>
                            </a:schemeClr>
                          </a:solidFill>
                          <a:latin typeface="Arial" panose="020B0604020202020204" pitchFamily="34" charset="0"/>
                          <a:cs typeface="Arial" panose="020B0604020202020204" pitchFamily="34" charset="0"/>
                        </a:rPr>
                        <a:t> learning)</a:t>
                      </a:r>
                      <a:endParaRPr lang="en-US" sz="2400" b="0" i="0" dirty="0">
                        <a:latin typeface="Arial" panose="020B0604020202020204" pitchFamily="34" charset="0"/>
                        <a:cs typeface="Arial" panose="020B0604020202020204" pitchFamily="34" charset="0"/>
                      </a:endParaRPr>
                    </a:p>
                    <a:p>
                      <a:pPr marL="0" indent="0">
                        <a:buFontTx/>
                        <a:buNone/>
                      </a:pPr>
                      <a:r>
                        <a:rPr lang="en-US" sz="2400" b="0" i="0" dirty="0">
                          <a:latin typeface="Arial" panose="020B0604020202020204" pitchFamily="34" charset="0"/>
                          <a:cs typeface="Arial" panose="020B0604020202020204" pitchFamily="34" charset="0"/>
                        </a:rPr>
                        <a:t>Text Generation</a:t>
                      </a:r>
                    </a:p>
                  </a:txBody>
                  <a:tcPr/>
                </a:tc>
                <a:extLst>
                  <a:ext uri="{0D108BD9-81ED-4DB2-BD59-A6C34878D82A}">
                    <a16:rowId xmlns:a16="http://schemas.microsoft.com/office/drawing/2014/main" val="208159138"/>
                  </a:ext>
                </a:extLst>
              </a:tr>
              <a:tr h="733905">
                <a:tc>
                  <a:txBody>
                    <a:bodyPr/>
                    <a:lstStyle/>
                    <a:p>
                      <a:r>
                        <a:rPr lang="en-US" sz="2000" b="0" i="0" dirty="0">
                          <a:latin typeface="Arial" panose="020B0604020202020204" pitchFamily="34" charset="0"/>
                          <a:cs typeface="Arial" panose="020B0604020202020204" pitchFamily="34" charset="0"/>
                        </a:rPr>
                        <a:t>19 Jun</a:t>
                      </a:r>
                    </a:p>
                  </a:txBody>
                  <a:tcPr/>
                </a:tc>
                <a:tc>
                  <a:txBody>
                    <a:bodyPr/>
                    <a:lstStyle/>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Google Language Services </a:t>
                      </a:r>
                    </a:p>
                    <a:p>
                      <a:pPr marL="0" indent="0">
                        <a:buFontTx/>
                        <a:buNone/>
                      </a:pPr>
                      <a:endParaRPr lang="en-US" sz="24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0034225"/>
                  </a:ext>
                </a:extLst>
              </a:tr>
            </a:tbl>
          </a:graphicData>
        </a:graphic>
      </p:graphicFrame>
      <p:graphicFrame>
        <p:nvGraphicFramePr>
          <p:cNvPr id="8" name="Table 7">
            <a:extLst>
              <a:ext uri="{FF2B5EF4-FFF2-40B4-BE49-F238E27FC236}">
                <a16:creationId xmlns:a16="http://schemas.microsoft.com/office/drawing/2014/main" id="{C3C5AEA2-980E-C642-93ED-A2A21720FEAE}"/>
              </a:ext>
            </a:extLst>
          </p:cNvPr>
          <p:cNvGraphicFramePr>
            <a:graphicFrameLocks noGrp="1"/>
          </p:cNvGraphicFramePr>
          <p:nvPr>
            <p:extLst>
              <p:ext uri="{D42A27DB-BD31-4B8C-83A1-F6EECF244321}">
                <p14:modId xmlns:p14="http://schemas.microsoft.com/office/powerpoint/2010/main" val="596300286"/>
              </p:ext>
            </p:extLst>
          </p:nvPr>
        </p:nvGraphicFramePr>
        <p:xfrm>
          <a:off x="6156356" y="963488"/>
          <a:ext cx="5625221" cy="3222865"/>
        </p:xfrm>
        <a:graphic>
          <a:graphicData uri="http://schemas.openxmlformats.org/drawingml/2006/table">
            <a:tbl>
              <a:tblPr firstRow="1" bandRow="1">
                <a:tableStyleId>{073A0DAA-6AF3-43AB-8588-CEC1D06C72B9}</a:tableStyleId>
              </a:tblPr>
              <a:tblGrid>
                <a:gridCol w="1305616">
                  <a:extLst>
                    <a:ext uri="{9D8B030D-6E8A-4147-A177-3AD203B41FA5}">
                      <a16:colId xmlns:a16="http://schemas.microsoft.com/office/drawing/2014/main" val="3453090160"/>
                    </a:ext>
                  </a:extLst>
                </a:gridCol>
                <a:gridCol w="4319605">
                  <a:extLst>
                    <a:ext uri="{9D8B030D-6E8A-4147-A177-3AD203B41FA5}">
                      <a16:colId xmlns:a16="http://schemas.microsoft.com/office/drawing/2014/main" val="4154078700"/>
                    </a:ext>
                  </a:extLst>
                </a:gridCol>
              </a:tblGrid>
              <a:tr h="388225">
                <a:tc>
                  <a:txBody>
                    <a:bodyPr/>
                    <a:lstStyle/>
                    <a:p>
                      <a:r>
                        <a:rPr lang="en-US" b="0" i="0" dirty="0">
                          <a:latin typeface="Arial" panose="020B0604020202020204" pitchFamily="34" charset="0"/>
                          <a:cs typeface="Arial" panose="020B0604020202020204" pitchFamily="34" charset="0"/>
                        </a:rPr>
                        <a:t>When</a:t>
                      </a:r>
                    </a:p>
                  </a:txBody>
                  <a:tcPr/>
                </a:tc>
                <a:tc>
                  <a:txBody>
                    <a:bodyPr/>
                    <a:lstStyle/>
                    <a:p>
                      <a:r>
                        <a:rPr lang="en-US" b="0" i="0" dirty="0">
                          <a:latin typeface="Arial" panose="020B0604020202020204" pitchFamily="34" charset="0"/>
                          <a:cs typeface="Arial" panose="020B0604020202020204" pitchFamily="34" charset="0"/>
                        </a:rPr>
                        <a:t>Topics</a:t>
                      </a:r>
                    </a:p>
                  </a:txBody>
                  <a:tcPr/>
                </a:tc>
                <a:extLst>
                  <a:ext uri="{0D108BD9-81ED-4DB2-BD59-A6C34878D82A}">
                    <a16:rowId xmlns:a16="http://schemas.microsoft.com/office/drawing/2014/main" val="1419618447"/>
                  </a:ext>
                </a:extLst>
              </a:tr>
              <a:tr h="733905">
                <a:tc>
                  <a:txBody>
                    <a:bodyPr/>
                    <a:lstStyle/>
                    <a:p>
                      <a:r>
                        <a:rPr lang="en-US" sz="2000" b="0" i="0" dirty="0">
                          <a:latin typeface="Arial" panose="020B0604020202020204" pitchFamily="34" charset="0"/>
                          <a:cs typeface="Arial" panose="020B0604020202020204" pitchFamily="34" charset="0"/>
                        </a:rPr>
                        <a:t>22</a:t>
                      </a:r>
                      <a:r>
                        <a:rPr lang="en-US" sz="2000" b="0" i="0" baseline="0" dirty="0">
                          <a:latin typeface="Arial" panose="020B0604020202020204" pitchFamily="34" charset="0"/>
                          <a:cs typeface="Arial" panose="020B0604020202020204" pitchFamily="34" charset="0"/>
                        </a:rPr>
                        <a:t> Jun</a:t>
                      </a:r>
                      <a:endParaRPr lang="en-US" sz="2000" b="0" i="0" dirty="0">
                        <a:latin typeface="Arial" panose="020B0604020202020204" pitchFamily="34" charset="0"/>
                        <a:cs typeface="Arial" panose="020B0604020202020204" pitchFamily="34" charset="0"/>
                      </a:endParaRPr>
                    </a:p>
                  </a:txBody>
                  <a:tcPr/>
                </a:tc>
                <a:tc>
                  <a:txBody>
                    <a:bodyPr/>
                    <a:lstStyle/>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Azure Bot Services</a:t>
                      </a:r>
                    </a:p>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Cognitive</a:t>
                      </a:r>
                      <a:r>
                        <a:rPr lang="en-SG" sz="2400" b="0" i="0" baseline="0" dirty="0">
                          <a:solidFill>
                            <a:schemeClr val="tx1">
                              <a:lumMod val="95000"/>
                              <a:lumOff val="5000"/>
                            </a:schemeClr>
                          </a:solidFill>
                          <a:latin typeface="Arial" panose="020B0604020202020204" pitchFamily="34" charset="0"/>
                          <a:cs typeface="Arial" panose="020B0604020202020204" pitchFamily="34" charset="0"/>
                        </a:rPr>
                        <a:t> Services</a:t>
                      </a:r>
                      <a:endParaRPr lang="en-SG" sz="2400" b="0" i="0" dirty="0">
                        <a:solidFill>
                          <a:schemeClr val="tx1">
                            <a:lumMod val="95000"/>
                            <a:lumOff val="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02231097"/>
                  </a:ext>
                </a:extLst>
              </a:tr>
              <a:tr h="733905">
                <a:tc>
                  <a:txBody>
                    <a:bodyPr/>
                    <a:lstStyle/>
                    <a:p>
                      <a:r>
                        <a:rPr lang="en-US" sz="2000" b="0" i="0" dirty="0">
                          <a:latin typeface="Arial" panose="020B0604020202020204" pitchFamily="34" charset="0"/>
                          <a:cs typeface="Arial" panose="020B0604020202020204" pitchFamily="34" charset="0"/>
                        </a:rPr>
                        <a:t>23 Jun</a:t>
                      </a:r>
                    </a:p>
                  </a:txBody>
                  <a:tcPr/>
                </a:tc>
                <a:tc>
                  <a:txBody>
                    <a:bodyPr/>
                    <a:lstStyle/>
                    <a:p>
                      <a:pPr marL="0" indent="0">
                        <a:buFontTx/>
                        <a:buNone/>
                      </a:pPr>
                      <a:r>
                        <a:rPr lang="en-US" sz="2400" b="0" i="0" dirty="0">
                          <a:solidFill>
                            <a:schemeClr val="tx1">
                              <a:lumMod val="95000"/>
                              <a:lumOff val="5000"/>
                            </a:schemeClr>
                          </a:solidFill>
                          <a:latin typeface="Arial" panose="020B0604020202020204" pitchFamily="34" charset="0"/>
                          <a:cs typeface="Arial" panose="020B0604020202020204" pitchFamily="34" charset="0"/>
                        </a:rPr>
                        <a:t>Extra / extended classes (if</a:t>
                      </a:r>
                      <a:r>
                        <a:rPr lang="en-US" sz="2400" b="0" i="0" baseline="0" dirty="0">
                          <a:solidFill>
                            <a:schemeClr val="tx1">
                              <a:lumMod val="95000"/>
                              <a:lumOff val="5000"/>
                            </a:schemeClr>
                          </a:solidFill>
                          <a:latin typeface="Arial" panose="020B0604020202020204" pitchFamily="34" charset="0"/>
                          <a:cs typeface="Arial" panose="020B0604020202020204" pitchFamily="34" charset="0"/>
                        </a:rPr>
                        <a:t> needed)</a:t>
                      </a:r>
                      <a:endParaRPr lang="en-SG" sz="2400" b="0" i="0" dirty="0">
                        <a:solidFill>
                          <a:schemeClr val="tx1">
                            <a:lumMod val="95000"/>
                            <a:lumOff val="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6970558"/>
                  </a:ext>
                </a:extLst>
              </a:tr>
              <a:tr h="733905">
                <a:tc>
                  <a:txBody>
                    <a:bodyPr/>
                    <a:lstStyle/>
                    <a:p>
                      <a:r>
                        <a:rPr lang="en-US" sz="2000" b="0" i="0" dirty="0">
                          <a:latin typeface="Arial" panose="020B0604020202020204" pitchFamily="34" charset="0"/>
                          <a:cs typeface="Arial" panose="020B0604020202020204" pitchFamily="34" charset="0"/>
                        </a:rPr>
                        <a:t>25 Jun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solidFill>
                            <a:schemeClr val="tx1">
                              <a:lumMod val="95000"/>
                              <a:lumOff val="5000"/>
                            </a:schemeClr>
                          </a:solidFill>
                          <a:latin typeface="Arial" panose="020B0604020202020204" pitchFamily="34" charset="0"/>
                          <a:cs typeface="Arial" panose="020B0604020202020204" pitchFamily="34" charset="0"/>
                        </a:rPr>
                        <a:t>Extra / extended</a:t>
                      </a:r>
                      <a:r>
                        <a:rPr lang="en-US" sz="2400" b="0" i="0" baseline="0" dirty="0">
                          <a:solidFill>
                            <a:schemeClr val="tx1">
                              <a:lumMod val="95000"/>
                              <a:lumOff val="5000"/>
                            </a:schemeClr>
                          </a:solidFill>
                          <a:latin typeface="Arial" panose="020B0604020202020204" pitchFamily="34" charset="0"/>
                          <a:cs typeface="Arial" panose="020B0604020202020204" pitchFamily="34" charset="0"/>
                        </a:rPr>
                        <a:t> </a:t>
                      </a:r>
                      <a:r>
                        <a:rPr lang="en-US" sz="2400" b="0" i="0" dirty="0">
                          <a:solidFill>
                            <a:schemeClr val="tx1">
                              <a:lumMod val="95000"/>
                              <a:lumOff val="5000"/>
                            </a:schemeClr>
                          </a:solidFill>
                          <a:latin typeface="Arial" panose="020B0604020202020204" pitchFamily="34" charset="0"/>
                          <a:cs typeface="Arial" panose="020B0604020202020204" pitchFamily="34" charset="0"/>
                        </a:rPr>
                        <a:t>classes (if</a:t>
                      </a:r>
                      <a:r>
                        <a:rPr lang="en-US" sz="2400" b="0" i="0" baseline="0" dirty="0">
                          <a:solidFill>
                            <a:schemeClr val="tx1">
                              <a:lumMod val="95000"/>
                              <a:lumOff val="5000"/>
                            </a:schemeClr>
                          </a:solidFill>
                          <a:latin typeface="Arial" panose="020B0604020202020204" pitchFamily="34" charset="0"/>
                          <a:cs typeface="Arial" panose="020B0604020202020204" pitchFamily="34" charset="0"/>
                        </a:rPr>
                        <a:t> needed)</a:t>
                      </a:r>
                      <a:endParaRPr lang="en-SG" sz="2400" b="0" i="0" dirty="0">
                        <a:solidFill>
                          <a:schemeClr val="tx1">
                            <a:lumMod val="95000"/>
                            <a:lumOff val="5000"/>
                          </a:schemeClr>
                        </a:solidFill>
                        <a:latin typeface="Arial" panose="020B0604020202020204" pitchFamily="34" charset="0"/>
                        <a:cs typeface="Arial" panose="020B0604020202020204" pitchFamily="34" charset="0"/>
                      </a:endParaRPr>
                    </a:p>
                    <a:p>
                      <a:pPr marL="0" indent="0">
                        <a:buFontTx/>
                        <a:buNone/>
                      </a:pPr>
                      <a:endParaRPr lang="en-SG" sz="2400" b="0" i="0" dirty="0">
                        <a:solidFill>
                          <a:schemeClr val="tx1">
                            <a:lumMod val="95000"/>
                            <a:lumOff val="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98143660"/>
                  </a:ext>
                </a:extLst>
              </a:tr>
            </a:tbl>
          </a:graphicData>
        </a:graphic>
      </p:graphicFrame>
      <p:pic>
        <p:nvPicPr>
          <p:cNvPr id="7" name="Picture 6" descr="June | 2017 | Techy-Teach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858" y="4444880"/>
            <a:ext cx="3609700" cy="1403772"/>
          </a:xfrm>
          <a:prstGeom prst="rect">
            <a:avLst/>
          </a:prstGeom>
        </p:spPr>
      </p:pic>
      <p:sp>
        <p:nvSpPr>
          <p:cNvPr id="9" name="TextBox 8"/>
          <p:cNvSpPr txBox="1"/>
          <p:nvPr/>
        </p:nvSpPr>
        <p:spPr>
          <a:xfrm>
            <a:off x="6966858" y="5837157"/>
            <a:ext cx="4143234" cy="461665"/>
          </a:xfrm>
          <a:prstGeom prst="rect">
            <a:avLst/>
          </a:prstGeom>
          <a:noFill/>
        </p:spPr>
        <p:txBody>
          <a:bodyPr wrap="square" rtlCol="0">
            <a:spAutoFit/>
          </a:bodyPr>
          <a:lstStyle/>
          <a:p>
            <a:r>
              <a:rPr lang="en-US" sz="2400" b="1" dirty="0"/>
              <a:t>Scope: Written, Development</a:t>
            </a:r>
            <a:endParaRPr lang="en-SG" sz="2400" b="1" dirty="0"/>
          </a:p>
        </p:txBody>
      </p:sp>
    </p:spTree>
    <p:extLst>
      <p:ext uri="{BB962C8B-B14F-4D97-AF65-F5344CB8AC3E}">
        <p14:creationId xmlns:p14="http://schemas.microsoft.com/office/powerpoint/2010/main" val="3888027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ormAutofit/>
          </a:bodyPr>
          <a:lstStyle/>
          <a:p>
            <a:r>
              <a:rPr lang="en-SG" b="1" dirty="0"/>
              <a:t>Introduction to NLP</a:t>
            </a:r>
            <a:endParaRPr lang="en-SG" dirty="0"/>
          </a:p>
        </p:txBody>
      </p:sp>
      <p:sp>
        <p:nvSpPr>
          <p:cNvPr id="3" name="Subtitle 2"/>
          <p:cNvSpPr>
            <a:spLocks noGrp="1"/>
          </p:cNvSpPr>
          <p:nvPr>
            <p:ph type="subTitle" idx="1"/>
          </p:nvPr>
        </p:nvSpPr>
        <p:spPr>
          <a:xfrm>
            <a:off x="1100051" y="4455621"/>
            <a:ext cx="10058400" cy="1143000"/>
          </a:xfrm>
        </p:spPr>
        <p:txBody>
          <a:bodyPr>
            <a:normAutofit/>
          </a:bodyPr>
          <a:lstStyle/>
          <a:p>
            <a:r>
              <a:rPr lang="en-SG" dirty="0">
                <a:solidFill>
                  <a:srgbClr val="FFFFFF"/>
                </a:solidFill>
              </a:rPr>
              <a:t>School of infocomm</a:t>
            </a:r>
          </a:p>
        </p:txBody>
      </p:sp>
      <p:sp>
        <p:nvSpPr>
          <p:cNvPr id="4" name="TextBox 3">
            <a:extLst>
              <a:ext uri="{FF2B5EF4-FFF2-40B4-BE49-F238E27FC236}">
                <a16:creationId xmlns:a16="http://schemas.microsoft.com/office/drawing/2014/main" id="{55877383-5E15-B440-91EC-2AA3993365A2}"/>
              </a:ext>
            </a:extLst>
          </p:cNvPr>
          <p:cNvSpPr txBox="1"/>
          <p:nvPr/>
        </p:nvSpPr>
        <p:spPr>
          <a:xfrm>
            <a:off x="-4182533" y="17102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53226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What is </a:t>
            </a:r>
            <a:r>
              <a:rPr lang="en-US" sz="3600" b="1" dirty="0">
                <a:latin typeface="Arial" panose="020B0604020202020204" pitchFamily="34" charset="0"/>
                <a:cs typeface="Arial" panose="020B0604020202020204" pitchFamily="34" charset="0"/>
              </a:rPr>
              <a:t>Natural Language Processing (</a:t>
            </a:r>
            <a:r>
              <a:rPr sz="3600" b="1" dirty="0">
                <a:latin typeface="Arial" panose="020B0604020202020204" pitchFamily="34" charset="0"/>
                <a:cs typeface="Arial" panose="020B0604020202020204" pitchFamily="34" charset="0"/>
              </a:rPr>
              <a:t>NLP</a:t>
            </a:r>
            <a:r>
              <a:rPr lang="en-US" sz="3600" b="1" dirty="0">
                <a:latin typeface="Arial" panose="020B0604020202020204" pitchFamily="34" charset="0"/>
                <a:cs typeface="Arial" panose="020B0604020202020204" pitchFamily="34" charset="0"/>
              </a:rPr>
              <a:t>)</a:t>
            </a:r>
            <a:endParaRPr sz="3600" b="1" dirty="0">
              <a:latin typeface="Arial" panose="020B0604020202020204" pitchFamily="34" charset="0"/>
              <a:cs typeface="Arial" panose="020B0604020202020204" pitchFamily="34" charset="0"/>
            </a:endParaRPr>
          </a:p>
        </p:txBody>
      </p:sp>
      <p:sp>
        <p:nvSpPr>
          <p:cNvPr id="465" name="How Can We Use Word2Vec?"/>
          <p:cNvSpPr txBox="1"/>
          <p:nvPr/>
        </p:nvSpPr>
        <p:spPr>
          <a:xfrm>
            <a:off x="439695" y="963487"/>
            <a:ext cx="11098973" cy="5009057"/>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buSzPct val="75000"/>
              <a:defRPr sz="1800">
                <a:solidFill>
                  <a:schemeClr val="accent2"/>
                </a:solidFill>
                <a:latin typeface="Avenir Heavy"/>
                <a:ea typeface="Avenir Heavy"/>
                <a:cs typeface="Avenir Heavy"/>
                <a:sym typeface="Avenir Heavy"/>
              </a:defRPr>
            </a:pPr>
            <a:r>
              <a:rPr lang="en-US" sz="2000" dirty="0">
                <a:solidFill>
                  <a:srgbClr val="003C71"/>
                </a:solidFill>
                <a:latin typeface="Arial" panose="020B0604020202020204" pitchFamily="34" charset="0"/>
                <a:ea typeface="Intel Clear" panose="020B0604020203020204" pitchFamily="34" charset="0"/>
                <a:cs typeface="Arial" panose="020B0604020202020204" pitchFamily="34" charset="0"/>
              </a:rPr>
              <a:t>By “natural language” we mean a language that is used for everyday communication between humans.</a:t>
            </a:r>
          </a:p>
          <a:p>
            <a:pPr defTabSz="609585">
              <a:spcBef>
                <a:spcPts val="1333"/>
              </a:spcBef>
              <a:buSzPct val="75000"/>
              <a:defRPr sz="1800">
                <a:solidFill>
                  <a:schemeClr val="accent2"/>
                </a:solidFill>
                <a:latin typeface="Avenir Heavy"/>
                <a:ea typeface="Avenir Heavy"/>
                <a:cs typeface="Avenir Heavy"/>
                <a:sym typeface="Avenir Heavy"/>
              </a:defRPr>
            </a:pPr>
            <a:r>
              <a:rPr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Two main components</a:t>
            </a:r>
            <a:r>
              <a:rPr lang="en-US"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a:t>
            </a:r>
            <a:endParaRPr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endParaRP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000" dirty="0">
                <a:solidFill>
                  <a:srgbClr val="003C71"/>
                </a:solidFill>
                <a:latin typeface="Arial" panose="020B0604020202020204" pitchFamily="34" charset="0"/>
                <a:ea typeface="Intel Clear" panose="020B0604020203020204" pitchFamily="34" charset="0"/>
                <a:cs typeface="Arial" panose="020B0604020202020204" pitchFamily="34" charset="0"/>
              </a:rPr>
              <a:t>Natural Language Understanding (NLU)</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000" dirty="0">
                <a:solidFill>
                  <a:srgbClr val="003C71"/>
                </a:solidFill>
                <a:latin typeface="Arial" panose="020B0604020202020204" pitchFamily="34" charset="0"/>
                <a:ea typeface="Intel Clear" panose="020B0604020203020204" pitchFamily="34" charset="0"/>
                <a:cs typeface="Arial" panose="020B0604020202020204" pitchFamily="34" charset="0"/>
              </a:rPr>
              <a:t>Natural Language Generation (NLG)</a:t>
            </a:r>
          </a:p>
          <a:p>
            <a:pPr defTabSz="609585">
              <a:spcBef>
                <a:spcPts val="1333"/>
              </a:spcBef>
              <a:buSzPct val="75000"/>
              <a:defRPr sz="1800">
                <a:solidFill>
                  <a:schemeClr val="accent2"/>
                </a:solidFill>
                <a:latin typeface="Avenir Heavy"/>
                <a:ea typeface="Avenir Heavy"/>
                <a:cs typeface="Avenir Heavy"/>
                <a:sym typeface="Avenir Heavy"/>
              </a:defRPr>
            </a:pPr>
            <a:r>
              <a:rPr lang="en-US"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NLP is an intersection of several fields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000" dirty="0">
                <a:latin typeface="Arial" panose="020B0604020202020204" pitchFamily="34" charset="0"/>
                <a:ea typeface="Intel Clear" panose="020B0604020203020204" pitchFamily="34" charset="0"/>
                <a:cs typeface="Arial" panose="020B0604020202020204" pitchFamily="34" charset="0"/>
              </a:rPr>
              <a:t>Computer Science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000" dirty="0">
                <a:latin typeface="Arial" panose="020B0604020202020204" pitchFamily="34" charset="0"/>
                <a:ea typeface="Intel Clear" panose="020B0604020203020204" pitchFamily="34" charset="0"/>
                <a:cs typeface="Arial" panose="020B0604020202020204" pitchFamily="34" charset="0"/>
              </a:rPr>
              <a:t>Artificial Intelligence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000" dirty="0">
                <a:latin typeface="Arial" panose="020B0604020202020204" pitchFamily="34" charset="0"/>
                <a:ea typeface="Intel Clear" panose="020B0604020203020204" pitchFamily="34" charset="0"/>
                <a:cs typeface="Arial" panose="020B0604020202020204" pitchFamily="34" charset="0"/>
              </a:rPr>
              <a:t>Linguistics</a:t>
            </a:r>
            <a:endParaRPr lang="en-SG"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endParaRPr>
          </a:p>
          <a:p>
            <a:pPr defTabSz="609585">
              <a:spcBef>
                <a:spcPts val="1333"/>
              </a:spcBef>
              <a:buSzPct val="75000"/>
              <a:defRPr sz="1800">
                <a:solidFill>
                  <a:schemeClr val="accent2"/>
                </a:solidFill>
                <a:latin typeface="Avenir Heavy"/>
                <a:ea typeface="Avenir Heavy"/>
                <a:cs typeface="Avenir Heavy"/>
                <a:sym typeface="Avenir Heavy"/>
              </a:defRPr>
            </a:pPr>
            <a:r>
              <a:rPr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NLP is AI</a:t>
            </a:r>
            <a:r>
              <a:rPr lang="en-US"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a:t>
            </a:r>
            <a:r>
              <a:rPr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Complete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000" dirty="0">
                <a:latin typeface="Arial" panose="020B0604020202020204" pitchFamily="34" charset="0"/>
                <a:ea typeface="Intel Clear" panose="020B0604020203020204" pitchFamily="34" charset="0"/>
                <a:cs typeface="Arial" panose="020B0604020202020204" pitchFamily="34" charset="0"/>
              </a:rPr>
              <a:t>Requires all types of knowledge</a:t>
            </a:r>
            <a:r>
              <a:rPr lang="en-US" sz="2000" dirty="0">
                <a:latin typeface="Arial" panose="020B0604020202020204" pitchFamily="34" charset="0"/>
                <a:ea typeface="Intel Clear" panose="020B0604020203020204" pitchFamily="34" charset="0"/>
                <a:cs typeface="Arial" panose="020B0604020202020204" pitchFamily="34" charset="0"/>
              </a:rPr>
              <a:t> &amp; context awareness</a:t>
            </a:r>
            <a:r>
              <a:rPr sz="2000" dirty="0">
                <a:latin typeface="Arial" panose="020B0604020202020204" pitchFamily="34" charset="0"/>
                <a:ea typeface="Intel Clear" panose="020B0604020203020204" pitchFamily="34" charset="0"/>
                <a:cs typeface="Arial" panose="020B0604020202020204" pitchFamily="34" charset="0"/>
              </a:rPr>
              <a:t> humans possess </a:t>
            </a:r>
            <a:r>
              <a:rPr sz="2000" dirty="0">
                <a:latin typeface="Arial" panose="020B0604020202020204" pitchFamily="34" charset="0"/>
                <a:ea typeface="Intel Clear" panose="020B0604020203020204" pitchFamily="34" charset="0"/>
                <a:cs typeface="Arial" panose="020B0604020202020204" pitchFamily="34" charset="0"/>
                <a:sym typeface="Wingdings"/>
              </a:rPr>
              <a:t> </a:t>
            </a:r>
            <a:r>
              <a:rPr sz="2000" dirty="0">
                <a:latin typeface="Arial" panose="020B0604020202020204" pitchFamily="34" charset="0"/>
                <a:ea typeface="Intel Clear" panose="020B0604020203020204" pitchFamily="34" charset="0"/>
                <a:cs typeface="Arial" panose="020B0604020202020204" pitchFamily="34" charset="0"/>
              </a:rPr>
              <a:t>It</a:t>
            </a:r>
            <a:r>
              <a:rPr lang="en-US" sz="2000" dirty="0">
                <a:latin typeface="Arial" panose="020B0604020202020204" pitchFamily="34" charset="0"/>
                <a:ea typeface="Intel Clear" panose="020B0604020203020204" pitchFamily="34" charset="0"/>
                <a:cs typeface="Arial" panose="020B0604020202020204" pitchFamily="34" charset="0"/>
              </a:rPr>
              <a:t> is</a:t>
            </a:r>
            <a:r>
              <a:rPr sz="2000" dirty="0">
                <a:latin typeface="Arial" panose="020B0604020202020204" pitchFamily="34" charset="0"/>
                <a:ea typeface="Intel Clear" panose="020B0604020203020204" pitchFamily="34" charset="0"/>
                <a:cs typeface="Arial" panose="020B0604020202020204" pitchFamily="34" charset="0"/>
              </a:rPr>
              <a:t> hard</a:t>
            </a:r>
            <a:endParaRPr lang="en-US" sz="2000" dirty="0">
              <a:latin typeface="Arial" panose="020B0604020202020204" pitchFamily="34" charset="0"/>
              <a:ea typeface="Intel Clear" panose="020B0604020203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F0B25FC-8D0D-C740-9260-8982ECAA5F64}"/>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747942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object 2"/>
          <p:cNvSpPr txBox="1"/>
          <p:nvPr/>
        </p:nvSpPr>
        <p:spPr>
          <a:xfrm>
            <a:off x="531136" y="409490"/>
            <a:ext cx="11250441" cy="5539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Ambiguity of Language</a:t>
            </a:r>
            <a:endParaRPr sz="3600" b="1" dirty="0">
              <a:latin typeface="Arial" panose="020B0604020202020204" pitchFamily="34" charset="0"/>
              <a:cs typeface="Arial" panose="020B0604020202020204" pitchFamily="34" charset="0"/>
            </a:endParaRPr>
          </a:p>
        </p:txBody>
      </p:sp>
      <p:sp>
        <p:nvSpPr>
          <p:cNvPr id="482" name="How Can We Use Word2Vec?"/>
          <p:cNvSpPr txBox="1"/>
          <p:nvPr/>
        </p:nvSpPr>
        <p:spPr>
          <a:xfrm>
            <a:off x="1251245" y="1212237"/>
            <a:ext cx="10530332" cy="4721799"/>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marL="285750" indent="-285750">
              <a:buFont typeface="Arial" panose="020B0604020202020204" pitchFamily="34" charset="0"/>
              <a:buChar char="•"/>
            </a:pPr>
            <a:r>
              <a:rPr lang="en-SG" sz="2400" dirty="0">
                <a:latin typeface="Arial" panose="020B0604020202020204" pitchFamily="34" charset="0"/>
                <a:cs typeface="Arial" panose="020B0604020202020204" pitchFamily="34" charset="0"/>
              </a:rPr>
              <a:t>Synonymy – different words, same meaning</a:t>
            </a:r>
          </a:p>
          <a:p>
            <a:pPr marL="342900" indent="-342900">
              <a:buFont typeface="Arial" panose="020B0604020202020204" pitchFamily="34" charset="0"/>
              <a:buChar char="•"/>
            </a:pPr>
            <a:endParaRPr lang="en-SG"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Polysemy – same word, different meaning , different usage</a:t>
            </a:r>
          </a:p>
          <a:p>
            <a:pPr marL="342900" indent="-342900">
              <a:buFont typeface="Arial" panose="020B0604020202020204" pitchFamily="34" charset="0"/>
              <a:buChar char="•"/>
            </a:pPr>
            <a:endParaRPr lang="en-SG"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Text and speech are unstructured data</a:t>
            </a:r>
          </a:p>
          <a:p>
            <a:pPr marL="342900" indent="-342900">
              <a:buFont typeface="Arial" panose="020B0604020202020204" pitchFamily="34" charset="0"/>
              <a:buChar char="•"/>
            </a:pPr>
            <a:endParaRPr lang="en-SG"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No fixed structure – Sentence format</a:t>
            </a:r>
          </a:p>
          <a:p>
            <a:pPr marL="342900" indent="-342900">
              <a:buFont typeface="Arial" panose="020B0604020202020204" pitchFamily="34" charset="0"/>
              <a:buChar char="•"/>
            </a:pPr>
            <a:endParaRPr lang="en-SG"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No fixed schema – grammar </a:t>
            </a:r>
          </a:p>
          <a:p>
            <a:pPr marL="342900" indent="-342900">
              <a:buFont typeface="Arial" panose="020B0604020202020204" pitchFamily="34" charset="0"/>
              <a:buChar char="•"/>
            </a:pPr>
            <a:endParaRPr lang="en-SG"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Sometimes dirty - Misspell, slang, abbreviations </a:t>
            </a: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51BCA05-5A97-DE4E-AACF-FC724E270964}"/>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2117298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History of NLP</a:t>
            </a:r>
          </a:p>
        </p:txBody>
      </p:sp>
      <p:sp>
        <p:nvSpPr>
          <p:cNvPr id="508" name="How Can We Use Word2Vec?"/>
          <p:cNvSpPr txBox="1"/>
          <p:nvPr/>
        </p:nvSpPr>
        <p:spPr>
          <a:xfrm>
            <a:off x="531136" y="1253602"/>
            <a:ext cx="9615753" cy="2759724"/>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800" dirty="0">
                <a:solidFill>
                  <a:schemeClr val="tx1">
                    <a:lumMod val="95000"/>
                    <a:lumOff val="5000"/>
                  </a:schemeClr>
                </a:solidFill>
                <a:latin typeface="Arial" panose="020B0604020202020204" pitchFamily="34" charset="0"/>
                <a:cs typeface="Arial" panose="020B0604020202020204" pitchFamily="34" charset="0"/>
              </a:rPr>
              <a:t>NLP has been through (at least) 3 major eras: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1950s-19</a:t>
            </a:r>
            <a:r>
              <a:rPr lang="en-US" sz="2400" dirty="0">
                <a:solidFill>
                  <a:schemeClr val="tx1">
                    <a:lumMod val="95000"/>
                    <a:lumOff val="5000"/>
                  </a:schemeClr>
                </a:solidFill>
                <a:latin typeface="Arial" panose="020B0604020202020204" pitchFamily="34" charset="0"/>
                <a:cs typeface="Arial" panose="020B0604020202020204" pitchFamily="34" charset="0"/>
              </a:rPr>
              <a:t>7</a:t>
            </a:r>
            <a:r>
              <a:rPr sz="2400" dirty="0">
                <a:solidFill>
                  <a:schemeClr val="tx1">
                    <a:lumMod val="95000"/>
                    <a:lumOff val="5000"/>
                  </a:schemeClr>
                </a:solidFill>
                <a:latin typeface="Arial" panose="020B0604020202020204" pitchFamily="34" charset="0"/>
                <a:cs typeface="Arial" panose="020B0604020202020204" pitchFamily="34" charset="0"/>
              </a:rPr>
              <a:t>0s: Linguistics Methods and Rules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1980s-Now: Statistical </a:t>
            </a:r>
            <a:r>
              <a:rPr lang="en-US" sz="2400" dirty="0">
                <a:solidFill>
                  <a:schemeClr val="tx1">
                    <a:lumMod val="95000"/>
                    <a:lumOff val="5000"/>
                  </a:schemeClr>
                </a:solidFill>
                <a:latin typeface="Arial" panose="020B0604020202020204" pitchFamily="34" charset="0"/>
                <a:cs typeface="Arial" panose="020B0604020202020204" pitchFamily="34" charset="0"/>
              </a:rPr>
              <a:t>+ Machine Learning </a:t>
            </a:r>
            <a:r>
              <a:rPr sz="2400" dirty="0">
                <a:solidFill>
                  <a:schemeClr val="tx1">
                    <a:lumMod val="95000"/>
                    <a:lumOff val="5000"/>
                  </a:schemeClr>
                </a:solidFill>
                <a:latin typeface="Arial" panose="020B0604020202020204" pitchFamily="34" charset="0"/>
                <a:cs typeface="Arial" panose="020B0604020202020204" pitchFamily="34" charset="0"/>
              </a:rPr>
              <a:t>Methods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Now</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 Deep Learning</a:t>
            </a: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800" dirty="0">
                <a:solidFill>
                  <a:schemeClr val="tx1">
                    <a:lumMod val="95000"/>
                    <a:lumOff val="5000"/>
                  </a:schemeClr>
                </a:solidFill>
                <a:latin typeface="Arial" panose="020B0604020202020204" pitchFamily="34" charset="0"/>
                <a:cs typeface="Arial" panose="020B0604020202020204" pitchFamily="34" charset="0"/>
              </a:rPr>
              <a:t>You’re right near the start of a paradigm shift!</a:t>
            </a:r>
          </a:p>
        </p:txBody>
      </p:sp>
      <p:sp>
        <p:nvSpPr>
          <p:cNvPr id="2" name="Slide Number Placeholder 1">
            <a:extLst>
              <a:ext uri="{FF2B5EF4-FFF2-40B4-BE49-F238E27FC236}">
                <a16:creationId xmlns:a16="http://schemas.microsoft.com/office/drawing/2014/main" id="{A3B84B5F-D1C6-0C42-B41D-B2AFD5A93DF7}"/>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1142398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1950s - 19</a:t>
            </a:r>
            <a:r>
              <a:rPr lang="en-US" sz="3600" b="1" dirty="0">
                <a:latin typeface="Arial" panose="020B0604020202020204" pitchFamily="34" charset="0"/>
                <a:cs typeface="Arial" panose="020B0604020202020204" pitchFamily="34" charset="0"/>
              </a:rPr>
              <a:t>70</a:t>
            </a:r>
            <a:r>
              <a:rPr sz="3600" b="1" dirty="0">
                <a:latin typeface="Arial" panose="020B0604020202020204" pitchFamily="34" charset="0"/>
                <a:cs typeface="Arial" panose="020B0604020202020204" pitchFamily="34" charset="0"/>
              </a:rPr>
              <a:t>s: Linguistics</a:t>
            </a:r>
            <a:r>
              <a:rPr lang="en-US" sz="3600" b="1" dirty="0">
                <a:latin typeface="Arial" panose="020B0604020202020204" pitchFamily="34" charset="0"/>
                <a:cs typeface="Arial" panose="020B0604020202020204" pitchFamily="34" charset="0"/>
              </a:rPr>
              <a:t> &amp; </a:t>
            </a:r>
            <a:r>
              <a:rPr sz="3600" b="1" dirty="0">
                <a:latin typeface="Arial" panose="020B0604020202020204" pitchFamily="34" charset="0"/>
                <a:cs typeface="Arial" panose="020B0604020202020204" pitchFamily="34" charset="0"/>
              </a:rPr>
              <a:t>Rule</a:t>
            </a:r>
            <a:r>
              <a:rPr lang="en-US" sz="3600" b="1" dirty="0">
                <a:latin typeface="Arial" panose="020B0604020202020204" pitchFamily="34" charset="0"/>
                <a:cs typeface="Arial" panose="020B0604020202020204" pitchFamily="34" charset="0"/>
              </a:rPr>
              <a:t>s</a:t>
            </a:r>
            <a:r>
              <a:rPr sz="3600" b="1" dirty="0">
                <a:latin typeface="Arial" panose="020B0604020202020204" pitchFamily="34" charset="0"/>
                <a:cs typeface="Arial" panose="020B0604020202020204" pitchFamily="34" charset="0"/>
              </a:rPr>
              <a:t> </a:t>
            </a:r>
          </a:p>
        </p:txBody>
      </p:sp>
      <p:sp>
        <p:nvSpPr>
          <p:cNvPr id="513" name="How Can We Use Word2Vec?"/>
          <p:cNvSpPr txBox="1"/>
          <p:nvPr/>
        </p:nvSpPr>
        <p:spPr>
          <a:xfrm>
            <a:off x="531136" y="1270535"/>
            <a:ext cx="10814197" cy="4614078"/>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Approach </a:t>
            </a:r>
            <a:r>
              <a:rPr sz="2400" dirty="0">
                <a:solidFill>
                  <a:schemeClr val="tx1">
                    <a:lumMod val="95000"/>
                    <a:lumOff val="5000"/>
                  </a:schemeClr>
                </a:solidFill>
                <a:latin typeface="Arial" panose="020B0604020202020204" pitchFamily="34" charset="0"/>
                <a:cs typeface="Arial" panose="020B0604020202020204" pitchFamily="34" charset="0"/>
              </a:rPr>
              <a:t>focus</a:t>
            </a:r>
            <a:r>
              <a:rPr lang="en-US" sz="2400" dirty="0">
                <a:solidFill>
                  <a:schemeClr val="tx1">
                    <a:lumMod val="95000"/>
                    <a:lumOff val="5000"/>
                  </a:schemeClr>
                </a:solidFill>
                <a:latin typeface="Arial" panose="020B0604020202020204" pitchFamily="34" charset="0"/>
                <a:cs typeface="Arial" panose="020B0604020202020204" pitchFamily="34" charset="0"/>
              </a:rPr>
              <a:t>ed</a:t>
            </a:r>
            <a:r>
              <a:rPr sz="2400" dirty="0">
                <a:solidFill>
                  <a:schemeClr val="tx1">
                    <a:lumMod val="95000"/>
                    <a:lumOff val="5000"/>
                  </a:schemeClr>
                </a:solidFill>
                <a:latin typeface="Arial" panose="020B0604020202020204" pitchFamily="34" charset="0"/>
                <a:cs typeface="Arial" panose="020B0604020202020204" pitchFamily="34" charset="0"/>
              </a:rPr>
              <a:t> on:</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Linguistics: Grammar rules, sentence structure parsing</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Handwritten Rules: Huge sets of logical (if/else) statements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Phase structure grammar : conversion of sentences into forms that computers can understand</a:t>
            </a:r>
            <a:endParaRPr sz="2400" dirty="0">
              <a:solidFill>
                <a:schemeClr val="tx1">
                  <a:lumMod val="95000"/>
                  <a:lumOff val="5000"/>
                </a:schemeClr>
              </a:solidFill>
              <a:latin typeface="Arial" panose="020B0604020202020204" pitchFamily="34" charset="0"/>
              <a:cs typeface="Arial" panose="020B0604020202020204" pitchFamily="34" charset="0"/>
            </a:endParaRP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Problems: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Too complex to maintain</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Can</a:t>
            </a:r>
            <a:r>
              <a:rPr lang="en-US" sz="2400" dirty="0">
                <a:solidFill>
                  <a:schemeClr val="tx1">
                    <a:lumMod val="95000"/>
                    <a:lumOff val="5000"/>
                  </a:schemeClr>
                </a:solidFill>
                <a:latin typeface="Arial" panose="020B0604020202020204" pitchFamily="34" charset="0"/>
                <a:cs typeface="Arial" panose="020B0604020202020204" pitchFamily="34" charset="0"/>
              </a:rPr>
              <a:t>not</a:t>
            </a:r>
            <a:r>
              <a:rPr sz="2400" dirty="0">
                <a:solidFill>
                  <a:schemeClr val="tx1">
                    <a:lumMod val="95000"/>
                    <a:lumOff val="5000"/>
                  </a:schemeClr>
                </a:solidFill>
                <a:latin typeface="Arial" panose="020B0604020202020204" pitchFamily="34" charset="0"/>
                <a:cs typeface="Arial" panose="020B0604020202020204" pitchFamily="34" charset="0"/>
              </a:rPr>
              <a:t> scale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Can</a:t>
            </a:r>
            <a:r>
              <a:rPr lang="en-US" sz="2400" dirty="0">
                <a:solidFill>
                  <a:schemeClr val="tx1">
                    <a:lumMod val="95000"/>
                    <a:lumOff val="5000"/>
                  </a:schemeClr>
                </a:solidFill>
                <a:latin typeface="Arial" panose="020B0604020202020204" pitchFamily="34" charset="0"/>
                <a:cs typeface="Arial" panose="020B0604020202020204" pitchFamily="34" charset="0"/>
              </a:rPr>
              <a:t>not</a:t>
            </a:r>
            <a:r>
              <a:rPr sz="2400" dirty="0">
                <a:solidFill>
                  <a:schemeClr val="tx1">
                    <a:lumMod val="95000"/>
                    <a:lumOff val="5000"/>
                  </a:schemeClr>
                </a:solidFill>
                <a:latin typeface="Arial" panose="020B0604020202020204" pitchFamily="34" charset="0"/>
                <a:cs typeface="Arial" panose="020B0604020202020204" pitchFamily="34" charset="0"/>
              </a:rPr>
              <a:t> generalize</a:t>
            </a:r>
          </a:p>
        </p:txBody>
      </p:sp>
      <p:sp>
        <p:nvSpPr>
          <p:cNvPr id="2" name="Slide Number Placeholder 1">
            <a:extLst>
              <a:ext uri="{FF2B5EF4-FFF2-40B4-BE49-F238E27FC236}">
                <a16:creationId xmlns:a16="http://schemas.microsoft.com/office/drawing/2014/main" id="{69B79FA5-0B7F-E648-AD01-AA39817B41A6}"/>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3" name="Rectangle 2"/>
          <p:cNvSpPr/>
          <p:nvPr/>
        </p:nvSpPr>
        <p:spPr>
          <a:xfrm>
            <a:off x="5550724" y="4505287"/>
            <a:ext cx="4446913" cy="461665"/>
          </a:xfrm>
          <a:prstGeom prst="rect">
            <a:avLst/>
          </a:prstGeom>
          <a:solidFill>
            <a:schemeClr val="tx2">
              <a:lumMod val="20000"/>
              <a:lumOff val="80000"/>
            </a:schemeClr>
          </a:solidFill>
        </p:spPr>
        <p:txBody>
          <a:bodyPr wrap="square">
            <a:spAutoFit/>
          </a:bodyPr>
          <a:lstStyle/>
          <a:p>
            <a:r>
              <a:rPr lang="en-SG" sz="2400" dirty="0">
                <a:latin typeface="Arial" panose="020B0604020202020204" pitchFamily="34" charset="0"/>
                <a:cs typeface="Arial" panose="020B0604020202020204" pitchFamily="34" charset="0"/>
              </a:rPr>
              <a:t>I had fish for dinner</a:t>
            </a:r>
          </a:p>
        </p:txBody>
      </p:sp>
      <p:sp>
        <p:nvSpPr>
          <p:cNvPr id="4" name="Rectangle 1"/>
          <p:cNvSpPr>
            <a:spLocks noChangeArrowheads="1"/>
          </p:cNvSpPr>
          <p:nvPr/>
        </p:nvSpPr>
        <p:spPr bwMode="auto">
          <a:xfrm>
            <a:off x="5564777" y="5139444"/>
            <a:ext cx="4432860" cy="343692"/>
          </a:xfrm>
          <a:prstGeom prst="rect">
            <a:avLst/>
          </a:prstGeom>
          <a:solidFill>
            <a:schemeClr val="tx2">
              <a:lumMod val="20000"/>
              <a:lumOff val="80000"/>
            </a:schemeClr>
          </a:solidFill>
          <a:ln>
            <a:noFill/>
          </a:ln>
          <a:effec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我晚餐吃鱼</a:t>
            </a:r>
            <a:r>
              <a:rPr kumimoji="0" lang="zh-CN"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89470473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F519AA647D9B4EBF22A4D933569A2F" ma:contentTypeVersion="13" ma:contentTypeDescription="Create a new document." ma:contentTypeScope="" ma:versionID="24000ca187a49bfd1c9e23387f85cc1d">
  <xsd:schema xmlns:xsd="http://www.w3.org/2001/XMLSchema" xmlns:xs="http://www.w3.org/2001/XMLSchema" xmlns:p="http://schemas.microsoft.com/office/2006/metadata/properties" xmlns:ns3="fbc19186-1af4-4bac-9324-968ed0e72a8a" xmlns:ns4="2bd774a3-7924-4242-8d1c-1fd8ee965ce3" targetNamespace="http://schemas.microsoft.com/office/2006/metadata/properties" ma:root="true" ma:fieldsID="2a373c38209b0f1bc20b1fd4f25991fc" ns3:_="" ns4:_="">
    <xsd:import namespace="fbc19186-1af4-4bac-9324-968ed0e72a8a"/>
    <xsd:import namespace="2bd774a3-7924-4242-8d1c-1fd8ee965ce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c19186-1af4-4bac-9324-968ed0e72a8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d774a3-7924-4242-8d1c-1fd8ee965ce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409969-5621-48E5-9004-07B9C6CCB6DF}">
  <ds:schemaRefs>
    <ds:schemaRef ds:uri="fbc19186-1af4-4bac-9324-968ed0e72a8a"/>
    <ds:schemaRef ds:uri="http://purl.org/dc/elements/1.1/"/>
    <ds:schemaRef ds:uri="http://www.w3.org/XML/1998/namespace"/>
    <ds:schemaRef ds:uri="http://schemas.microsoft.com/office/2006/documentManagement/types"/>
    <ds:schemaRef ds:uri="http://purl.org/dc/terms/"/>
    <ds:schemaRef ds:uri="http://purl.org/dc/dcmitype/"/>
    <ds:schemaRef ds:uri="http://schemas.microsoft.com/office/infopath/2007/PartnerControls"/>
    <ds:schemaRef ds:uri="http://schemas.openxmlformats.org/package/2006/metadata/core-properties"/>
    <ds:schemaRef ds:uri="2bd774a3-7924-4242-8d1c-1fd8ee965ce3"/>
    <ds:schemaRef ds:uri="http://schemas.microsoft.com/office/2006/metadata/properties"/>
  </ds:schemaRefs>
</ds:datastoreItem>
</file>

<file path=customXml/itemProps2.xml><?xml version="1.0" encoding="utf-8"?>
<ds:datastoreItem xmlns:ds="http://schemas.openxmlformats.org/officeDocument/2006/customXml" ds:itemID="{D0FA604B-16F0-4321-950C-4C648BB069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c19186-1af4-4bac-9324-968ed0e72a8a"/>
    <ds:schemaRef ds:uri="2bd774a3-7924-4242-8d1c-1fd8ee965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5D47AC-43C2-452A-8CC8-3AF6174000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1197</TotalTime>
  <Words>3018</Words>
  <Application>Microsoft Macintosh PowerPoint</Application>
  <PresentationFormat>Widescreen</PresentationFormat>
  <Paragraphs>355</Paragraphs>
  <Slides>32</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vt:lpstr>
      <vt:lpstr>Avenir Book</vt:lpstr>
      <vt:lpstr>Avenir Heavy</vt:lpstr>
      <vt:lpstr>Calibri</vt:lpstr>
      <vt:lpstr>Calibri Light</vt:lpstr>
      <vt:lpstr>Clear Sans</vt:lpstr>
      <vt:lpstr>Retrospect</vt:lpstr>
      <vt:lpstr>Natural Language Processing</vt:lpstr>
      <vt:lpstr>PowerPoint Presentation</vt:lpstr>
      <vt:lpstr>PowerPoint Presentation</vt:lpstr>
      <vt:lpstr>PowerPoint Presentation</vt:lpstr>
      <vt:lpstr>Introduction to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NLG Application: Text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NLP</dc:title>
  <dc:creator>Tan Poh Keam</dc:creator>
  <cp:lastModifiedBy>Tan Poh Keam</cp:lastModifiedBy>
  <cp:revision>113</cp:revision>
  <dcterms:created xsi:type="dcterms:W3CDTF">2019-12-03T00:50:29Z</dcterms:created>
  <dcterms:modified xsi:type="dcterms:W3CDTF">2020-06-15T00:17:14Z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0x01010013F519AA647D9B4EBF22A4D933569A2F</vt:lpwstr>
  </property>
</Properties>
</file>